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3"/>
  </p:notesMasterIdLst>
  <p:sldIdLst>
    <p:sldId id="256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</p:sldIdLst>
  <p:sldSz cx="12192000" cy="6858000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73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stbilgi Yer Tutucusu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3" name="Veri Yer Tutucusu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40FE43A-B3F8-41C8-8B70-F1BFC57BC9E0}" type="datetimeFigureOut">
              <a:rPr lang="tr-TR" smtClean="0"/>
              <a:t>25.07.2019</a:t>
            </a:fld>
            <a:endParaRPr lang="tr-TR"/>
          </a:p>
        </p:txBody>
      </p:sp>
      <p:sp>
        <p:nvSpPr>
          <p:cNvPr id="4" name="Slayt Görüntüsü Yer Tutucus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tr-TR"/>
          </a:p>
        </p:txBody>
      </p:sp>
      <p:sp>
        <p:nvSpPr>
          <p:cNvPr id="5" name="Not Yer Tutucusu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6" name="Altbilgi Yer Tutucusu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1625A4C-579C-44D8-92CD-732EE0CCFDA5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3503692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tr-TR" smtClean="0"/>
              <a:t>Asıl alt başlık stilini düzenlemek için tıklayın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FC1E52-D1D2-40A7-BBC8-5CC55D3742EA}" type="datetime1">
              <a:rPr lang="tr-TR" smtClean="0"/>
              <a:t>25.07.2019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7CCACD2D-42EE-407C-8C26-76558AA26257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3087443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şlık ve Resim Yazıs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 smtClean="0"/>
              <a:t>Asıl metin stillerini düzenle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EDBF03-1BCF-467F-8104-4900D2FF7A4B}" type="datetime1">
              <a:rPr lang="tr-TR" smtClean="0"/>
              <a:t>25.07.2019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7CCACD2D-42EE-407C-8C26-76558AA26257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6350624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Resim Yazılı Alınt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tr-TR" smtClean="0"/>
              <a:t>Asıl metin stillerini düzenle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 smtClean="0"/>
              <a:t>Asıl metin stillerini düzenle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1BEB7E-80C0-4637-8FD3-406311A25BF9}" type="datetime1">
              <a:rPr lang="tr-TR" smtClean="0"/>
              <a:t>25.07.2019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7CCACD2D-42EE-407C-8C26-76558AA26257}" type="slidenum">
              <a:rPr lang="tr-TR" smtClean="0"/>
              <a:t>‹#›</a:t>
            </a:fld>
            <a:endParaRPr lang="tr-TR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43398038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İsim Kart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tr-TR" smtClean="0"/>
              <a:t>Asıl metin stillerini düzenle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8759E6-2D9B-43EA-99FE-1F74778A1409}" type="datetime1">
              <a:rPr lang="tr-TR" smtClean="0"/>
              <a:t>25.07.2019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7CCACD2D-42EE-407C-8C26-76558AA26257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73645322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lıntı İsim Kart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tr-TR" smtClean="0"/>
              <a:t>Asıl metin stillerini düzenle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tr-TR" smtClean="0"/>
              <a:t>Asıl metin stillerini düzenle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04979-0B69-4A22-9F16-655AFC141BD1}" type="datetime1">
              <a:rPr lang="tr-TR" smtClean="0"/>
              <a:t>25.07.2019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7CCACD2D-42EE-407C-8C26-76558AA26257}" type="slidenum">
              <a:rPr lang="tr-TR" smtClean="0"/>
              <a:t>‹#›</a:t>
            </a:fld>
            <a:endParaRPr lang="tr-TR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96829055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oğru veya Yanlı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tr-TR" smtClean="0"/>
              <a:t>Asıl metin stillerini düzenle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tr-TR" smtClean="0"/>
              <a:t>Asıl metin stillerini düzenle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7A7BC-4F79-461C-8E4D-1A73F90A8E53}" type="datetime1">
              <a:rPr lang="tr-TR" smtClean="0"/>
              <a:t>25.07.2019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7CCACD2D-42EE-407C-8C26-76558AA26257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81009776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 ve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04CF99-B8F8-49AD-A9AA-3CE92C08D9AA}" type="datetime1">
              <a:rPr lang="tr-TR" smtClean="0"/>
              <a:t>25.07.2019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CACD2D-42EE-407C-8C26-76558AA26257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65366842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39E44A-2139-44A4-8A3A-0250CBB45385}" type="datetime1">
              <a:rPr lang="tr-TR" smtClean="0"/>
              <a:t>25.07.2019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CACD2D-42EE-407C-8C26-76558AA26257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4275250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07D748-335D-4724-951F-72D959994727}" type="datetime1">
              <a:rPr lang="tr-TR" smtClean="0"/>
              <a:t>25.07.2019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CACD2D-42EE-407C-8C26-76558AA26257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464609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 smtClean="0"/>
              <a:t>Asıl metin stillerini düzenle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28514D-6758-4BE7-824C-C33ED99F01AD}" type="datetime1">
              <a:rPr lang="tr-TR" smtClean="0"/>
              <a:t>25.07.2019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7CCACD2D-42EE-407C-8C26-76558AA26257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921240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5B9878-8997-4765-A73B-A75D49C1AA30}" type="datetime1">
              <a:rPr lang="tr-TR" smtClean="0"/>
              <a:t>25.07.2019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7CCACD2D-42EE-407C-8C26-76558AA26257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3134799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4D8163-12A9-4A12-8558-AAAEE6E257B4}" type="datetime1">
              <a:rPr lang="tr-TR" smtClean="0"/>
              <a:t>25.07.2019</a:t>
            </a:fld>
            <a:endParaRPr lang="tr-T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7CCACD2D-42EE-407C-8C26-76558AA26257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2532475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693F60-D492-4321-9300-B20D3A4ED443}" type="datetime1">
              <a:rPr lang="tr-TR" smtClean="0"/>
              <a:t>25.07.2019</a:t>
            </a:fld>
            <a:endParaRPr lang="tr-T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CACD2D-42EE-407C-8C26-76558AA26257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2356349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DC840C-6BAB-4157-96FF-32150BC0F542}" type="datetime1">
              <a:rPr lang="tr-TR" smtClean="0"/>
              <a:t>25.07.2019</a:t>
            </a:fld>
            <a:endParaRPr lang="tr-T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CACD2D-42EE-407C-8C26-76558AA26257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40412388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8A4B64-8124-4C20-A2B1-98507F03F95A}" type="datetime1">
              <a:rPr lang="tr-TR" smtClean="0"/>
              <a:t>25.07.2019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CACD2D-42EE-407C-8C26-76558AA26257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5351362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tr-TR" smtClean="0"/>
              <a:t>Resim eklemek için simgeyi tıklatın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5012F3-93C9-4065-81F6-0B4C0CFBFEDA}" type="datetime1">
              <a:rPr lang="tr-TR" smtClean="0"/>
              <a:t>25.07.2019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7CCACD2D-42EE-407C-8C26-76558AA26257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7550299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624912-E9C2-420D-B2A5-39C830643127}" type="datetime1">
              <a:rPr lang="tr-TR" smtClean="0"/>
              <a:t>25.07.2019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7CCACD2D-42EE-407C-8C26-76558AA26257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7051813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  <p:sldLayoutId id="2147483696" r:id="rId12"/>
    <p:sldLayoutId id="2147483697" r:id="rId13"/>
    <p:sldLayoutId id="2147483698" r:id="rId14"/>
    <p:sldLayoutId id="2147483699" r:id="rId15"/>
    <p:sldLayoutId id="2147483700" r:id="rId16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ctrTitle"/>
          </p:nvPr>
        </p:nvSpPr>
        <p:spPr>
          <a:xfrm>
            <a:off x="2147455" y="2514600"/>
            <a:ext cx="9357157" cy="2262781"/>
          </a:xfrm>
        </p:spPr>
        <p:txBody>
          <a:bodyPr/>
          <a:lstStyle/>
          <a:p>
            <a:r>
              <a:rPr lang="tr-TR" dirty="0" smtClean="0">
                <a:latin typeface="Algerian" panose="04020705040A02060702" pitchFamily="82" charset="0"/>
              </a:rPr>
              <a:t>KUR’ÂN OKUMA VE TECVİD-I</a:t>
            </a:r>
            <a:endParaRPr lang="tr-TR" dirty="0">
              <a:latin typeface="Algerian" panose="04020705040A02060702" pitchFamily="82" charset="0"/>
            </a:endParaRPr>
          </a:p>
        </p:txBody>
      </p: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CACD2D-42EE-407C-8C26-76558AA26257}" type="slidenum">
              <a:rPr lang="tr-TR" smtClean="0"/>
              <a:t>1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4114160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 smtClean="0"/>
              <a:t>C) HADR: </a:t>
            </a:r>
            <a:r>
              <a:rPr lang="tr-TR" dirty="0" err="1" smtClean="0"/>
              <a:t>Kur’ân’ı</a:t>
            </a:r>
            <a:r>
              <a:rPr lang="tr-TR" dirty="0" smtClean="0"/>
              <a:t> </a:t>
            </a:r>
            <a:r>
              <a:rPr lang="tr-TR" dirty="0" err="1" smtClean="0"/>
              <a:t>tecvid</a:t>
            </a:r>
            <a:r>
              <a:rPr lang="tr-TR" dirty="0" smtClean="0"/>
              <a:t> kaidelerine uymak şartıyla </a:t>
            </a:r>
            <a:r>
              <a:rPr lang="tr-TR" dirty="0" err="1" smtClean="0"/>
              <a:t>sür’atli</a:t>
            </a:r>
            <a:r>
              <a:rPr lang="tr-TR" dirty="0" smtClean="0"/>
              <a:t> okumaktır. </a:t>
            </a:r>
            <a:r>
              <a:rPr lang="tr-TR" dirty="0" err="1" smtClean="0"/>
              <a:t>Medd</a:t>
            </a:r>
            <a:r>
              <a:rPr lang="tr-TR" dirty="0" smtClean="0"/>
              <a:t>-i muttasıl, </a:t>
            </a:r>
            <a:r>
              <a:rPr lang="tr-TR" dirty="0" err="1" smtClean="0"/>
              <a:t>medd</a:t>
            </a:r>
            <a:r>
              <a:rPr lang="tr-TR" dirty="0" smtClean="0"/>
              <a:t>-i lâzım en az iki elif miktarı uzatılmalıdır. </a:t>
            </a:r>
            <a:r>
              <a:rPr lang="tr-TR" dirty="0" err="1" smtClean="0"/>
              <a:t>Medd</a:t>
            </a:r>
            <a:r>
              <a:rPr lang="tr-TR" dirty="0" smtClean="0"/>
              <a:t>-i </a:t>
            </a:r>
            <a:r>
              <a:rPr lang="tr-TR" dirty="0" err="1" smtClean="0"/>
              <a:t>ârız</a:t>
            </a:r>
            <a:r>
              <a:rPr lang="tr-TR" dirty="0" smtClean="0"/>
              <a:t>, </a:t>
            </a:r>
            <a:r>
              <a:rPr lang="tr-TR" dirty="0" err="1" smtClean="0"/>
              <a:t>medd</a:t>
            </a:r>
            <a:r>
              <a:rPr lang="tr-TR" dirty="0" smtClean="0"/>
              <a:t>-i munfasıl, </a:t>
            </a:r>
            <a:r>
              <a:rPr lang="tr-TR" dirty="0" err="1" smtClean="0"/>
              <a:t>medd</a:t>
            </a:r>
            <a:r>
              <a:rPr lang="tr-TR" dirty="0" smtClean="0"/>
              <a:t>-i tabiî bir elif miktarı uzatılmalıdır. Şeddeler </a:t>
            </a:r>
            <a:r>
              <a:rPr lang="tr-TR" dirty="0" err="1" smtClean="0"/>
              <a:t>şeddesiz</a:t>
            </a:r>
            <a:r>
              <a:rPr lang="tr-TR" dirty="0" smtClean="0"/>
              <a:t> gibi okunmamalı, kalın ve ince; peltek ve keskin harfler karıştırılmamalıdır. Harflerin mahreç ve sıfatları belli edilmeli, </a:t>
            </a:r>
            <a:r>
              <a:rPr lang="tr-TR" dirty="0" err="1" smtClean="0"/>
              <a:t>ğunneler</a:t>
            </a:r>
            <a:r>
              <a:rPr lang="tr-TR" dirty="0" smtClean="0"/>
              <a:t> belirgin okunmalıdır.</a:t>
            </a:r>
          </a:p>
          <a:p>
            <a:r>
              <a:rPr lang="tr-TR" dirty="0" err="1" smtClean="0"/>
              <a:t>Hadr</a:t>
            </a:r>
            <a:r>
              <a:rPr lang="tr-TR" dirty="0" smtClean="0"/>
              <a:t> okunuşun şartlarını ihlal eden çok hızlı okuyuşlar, </a:t>
            </a:r>
            <a:r>
              <a:rPr lang="tr-TR" dirty="0" err="1" smtClean="0"/>
              <a:t>hezreme</a:t>
            </a:r>
            <a:r>
              <a:rPr lang="tr-TR" dirty="0" smtClean="0"/>
              <a:t> ya da </a:t>
            </a:r>
            <a:r>
              <a:rPr lang="tr-TR" dirty="0" err="1" smtClean="0"/>
              <a:t>tahlît</a:t>
            </a:r>
            <a:r>
              <a:rPr lang="tr-TR" dirty="0" smtClean="0"/>
              <a:t> adıyla anılır. Bu okuyuşlar caiz değildir. </a:t>
            </a:r>
          </a:p>
          <a:p>
            <a:endParaRPr lang="tr-TR" dirty="0"/>
          </a:p>
          <a:p>
            <a:endParaRPr lang="tr-TR" dirty="0" smtClean="0"/>
          </a:p>
          <a:p>
            <a:endParaRPr lang="tr-TR" dirty="0"/>
          </a:p>
          <a:p>
            <a:pPr marL="0" indent="0">
              <a:buNone/>
            </a:pPr>
            <a:endParaRPr lang="tr-TR" dirty="0" smtClean="0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CACD2D-42EE-407C-8C26-76558AA26257}" type="slidenum">
              <a:rPr lang="tr-TR" smtClean="0"/>
              <a:t>10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59181964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TERTÎL</a:t>
            </a:r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 err="1" smtClean="0"/>
              <a:t>Tertîl</a:t>
            </a:r>
            <a:r>
              <a:rPr lang="tr-TR" dirty="0" smtClean="0"/>
              <a:t>, </a:t>
            </a:r>
            <a:r>
              <a:rPr lang="tr-TR" dirty="0" err="1" smtClean="0"/>
              <a:t>Kur’ân’ı</a:t>
            </a:r>
            <a:r>
              <a:rPr lang="tr-TR" dirty="0" smtClean="0"/>
              <a:t> dura dura, tane tane </a:t>
            </a:r>
            <a:r>
              <a:rPr lang="tr-TR" dirty="0" err="1" smtClean="0"/>
              <a:t>tecvid</a:t>
            </a:r>
            <a:r>
              <a:rPr lang="tr-TR" dirty="0" smtClean="0"/>
              <a:t> kurallarına, vakıf-</a:t>
            </a:r>
            <a:r>
              <a:rPr lang="tr-TR" dirty="0" err="1" smtClean="0"/>
              <a:t>ibtida</a:t>
            </a:r>
            <a:r>
              <a:rPr lang="tr-TR" dirty="0" smtClean="0"/>
              <a:t> kurallarına uyarak ve anlaya anlaya, manaya nüfuz ederek okumak demektir.</a:t>
            </a:r>
          </a:p>
          <a:p>
            <a:r>
              <a:rPr lang="tr-TR" dirty="0" err="1" smtClean="0"/>
              <a:t>Tertîl</a:t>
            </a:r>
            <a:r>
              <a:rPr lang="tr-TR" dirty="0" smtClean="0"/>
              <a:t>, ayrı bir okuyuş usulü değildir. Tahkik ile daha rahat uygulanmakla birlikte tedvir ya da </a:t>
            </a:r>
            <a:r>
              <a:rPr lang="tr-TR" dirty="0" err="1" smtClean="0"/>
              <a:t>hadr</a:t>
            </a:r>
            <a:r>
              <a:rPr lang="tr-TR" dirty="0" smtClean="0"/>
              <a:t> okuyuş ile </a:t>
            </a:r>
            <a:r>
              <a:rPr lang="tr-TR" smtClean="0"/>
              <a:t>de gerçekleştirilebilir.</a:t>
            </a:r>
            <a:endParaRPr lang="tr-TR" dirty="0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CACD2D-42EE-407C-8C26-76558AA26257}" type="slidenum">
              <a:rPr lang="tr-TR" smtClean="0"/>
              <a:t>11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9412269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tr-TR" sz="4000" dirty="0">
                <a:latin typeface="Verdana" panose="020B0604030504040204" pitchFamily="34" charset="0"/>
                <a:ea typeface="Verdana" panose="020B0604030504040204" pitchFamily="34" charset="0"/>
              </a:rPr>
              <a:t>TECVİD İLMİNİN TANIMI</a:t>
            </a: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838200" y="1288473"/>
            <a:ext cx="10515600" cy="4888490"/>
          </a:xfrm>
        </p:spPr>
        <p:txBody>
          <a:bodyPr>
            <a:noAutofit/>
          </a:bodyPr>
          <a:lstStyle/>
          <a:p>
            <a:r>
              <a:rPr lang="tr-TR" sz="2800" dirty="0"/>
              <a:t>TECVİD İLMİNİN TANIMI</a:t>
            </a:r>
            <a:br>
              <a:rPr lang="tr-TR" sz="2800" dirty="0"/>
            </a:br>
            <a:r>
              <a:rPr lang="tr-TR" sz="2800" dirty="0" err="1"/>
              <a:t>Tecvid</a:t>
            </a:r>
            <a:r>
              <a:rPr lang="tr-TR" sz="2800" dirty="0"/>
              <a:t> (</a:t>
            </a:r>
            <a:r>
              <a:rPr lang="ar-SA" sz="2800" dirty="0"/>
              <a:t>التجويد</a:t>
            </a:r>
            <a:r>
              <a:rPr lang="tr-TR" sz="2800" dirty="0"/>
              <a:t>) kelimesi, </a:t>
            </a:r>
            <a:r>
              <a:rPr lang="ar-SA" sz="2800" dirty="0"/>
              <a:t>جاد يجود جودة</a:t>
            </a:r>
            <a:r>
              <a:rPr lang="tr-TR" sz="2800" dirty="0"/>
              <a:t> kökünden </a:t>
            </a:r>
            <a:r>
              <a:rPr lang="tr-TR" sz="2800" dirty="0" err="1"/>
              <a:t>tef’îl</a:t>
            </a:r>
            <a:r>
              <a:rPr lang="tr-TR" sz="2800" dirty="0"/>
              <a:t> babından bir mastar olup, lügatte «</a:t>
            </a:r>
            <a:r>
              <a:rPr lang="tr-TR" sz="2800" dirty="0" smtClean="0"/>
              <a:t>bir şeyi </a:t>
            </a:r>
            <a:r>
              <a:rPr lang="tr-TR" sz="2800" dirty="0"/>
              <a:t>güzel yapmak, hoş yapmak ve süslenmek» anlamlarına gelir.</a:t>
            </a:r>
            <a:br>
              <a:rPr lang="tr-TR" sz="2800" dirty="0"/>
            </a:br>
            <a:r>
              <a:rPr lang="tr-TR" sz="2800" dirty="0"/>
              <a:t>Terim olarak, </a:t>
            </a:r>
            <a:r>
              <a:rPr lang="tr-TR" sz="2800" dirty="0" err="1"/>
              <a:t>tecvid</a:t>
            </a:r>
            <a:r>
              <a:rPr lang="tr-TR" sz="2800" dirty="0"/>
              <a:t> için şu tanımlar yapılmıştır:</a:t>
            </a:r>
            <a:br>
              <a:rPr lang="tr-TR" sz="2800" dirty="0"/>
            </a:br>
            <a:r>
              <a:rPr lang="tr-TR" sz="2800" dirty="0" err="1" smtClean="0"/>
              <a:t>İbnü’l-Cezerî’nin</a:t>
            </a:r>
            <a:r>
              <a:rPr lang="tr-TR" sz="2800" dirty="0" smtClean="0"/>
              <a:t> tanımı: </a:t>
            </a:r>
            <a:r>
              <a:rPr lang="ar-SA" sz="2800" dirty="0" smtClean="0"/>
              <a:t>وهو إعطاء الحروف حقها من كل صفة و مستحقها ورد كل واحد لأصله</a:t>
            </a:r>
            <a:r>
              <a:rPr lang="tr-TR" sz="2800" dirty="0" smtClean="0"/>
              <a:t>  «</a:t>
            </a:r>
            <a:r>
              <a:rPr lang="tr-TR" sz="2800" dirty="0" err="1" smtClean="0"/>
              <a:t>Tecvid</a:t>
            </a:r>
            <a:r>
              <a:rPr lang="tr-TR" sz="2800" dirty="0" smtClean="0"/>
              <a:t>, harflerin her bir sıfattan hakkını ve </a:t>
            </a:r>
            <a:r>
              <a:rPr lang="tr-TR" sz="2800" dirty="0" err="1" smtClean="0"/>
              <a:t>müstehakkını</a:t>
            </a:r>
            <a:r>
              <a:rPr lang="tr-TR" sz="2800" dirty="0" smtClean="0"/>
              <a:t> vermek ve her bir harfi aslına götürmektir.»</a:t>
            </a:r>
          </a:p>
          <a:p>
            <a:r>
              <a:rPr lang="tr-TR" sz="2800" dirty="0" smtClean="0"/>
              <a:t>Tarifte yer alan «hak», </a:t>
            </a:r>
            <a:r>
              <a:rPr lang="tr-TR" sz="2800" dirty="0" err="1" smtClean="0"/>
              <a:t>sıfât</a:t>
            </a:r>
            <a:r>
              <a:rPr lang="tr-TR" sz="2800" dirty="0" smtClean="0"/>
              <a:t>-ı </a:t>
            </a:r>
            <a:r>
              <a:rPr lang="tr-TR" sz="2800" dirty="0" err="1" smtClean="0"/>
              <a:t>lâzimeler</a:t>
            </a:r>
            <a:r>
              <a:rPr lang="tr-TR" sz="2800" dirty="0" smtClean="0"/>
              <a:t>; «</a:t>
            </a:r>
            <a:r>
              <a:rPr lang="tr-TR" sz="2800" dirty="0" err="1" smtClean="0"/>
              <a:t>müstehak</a:t>
            </a:r>
            <a:r>
              <a:rPr lang="tr-TR" sz="2800" dirty="0" smtClean="0"/>
              <a:t>», </a:t>
            </a:r>
            <a:r>
              <a:rPr lang="tr-TR" sz="2800" dirty="0" err="1" smtClean="0"/>
              <a:t>sıfât</a:t>
            </a:r>
            <a:r>
              <a:rPr lang="tr-TR" sz="2800" dirty="0" smtClean="0"/>
              <a:t>-ı </a:t>
            </a:r>
            <a:r>
              <a:rPr lang="tr-TR" sz="2800" dirty="0" err="1" smtClean="0"/>
              <a:t>ârızalar</a:t>
            </a:r>
            <a:r>
              <a:rPr lang="tr-TR" sz="2800" dirty="0" smtClean="0"/>
              <a:t>; «</a:t>
            </a:r>
            <a:r>
              <a:rPr lang="tr-TR" sz="2800" dirty="0" err="1" smtClean="0"/>
              <a:t>asl</a:t>
            </a:r>
            <a:r>
              <a:rPr lang="tr-TR" sz="2800" dirty="0" smtClean="0"/>
              <a:t>» ise mahreçler anlamına gelmektedir. </a:t>
            </a:r>
            <a:endParaRPr lang="tr-TR" sz="2800" dirty="0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CACD2D-42EE-407C-8C26-76558AA26257}" type="slidenum">
              <a:rPr lang="tr-TR" smtClean="0"/>
              <a:t>2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4784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TECVİD İLMİNİN KONUSU</a:t>
            </a:r>
            <a:r>
              <a:rPr lang="tr-TR" dirty="0" smtClean="0"/>
              <a:t/>
            </a:r>
            <a:br>
              <a:rPr lang="tr-TR" dirty="0" smtClean="0"/>
            </a:br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1311579" y="1704109"/>
            <a:ext cx="10686457" cy="4849091"/>
          </a:xfrm>
        </p:spPr>
        <p:txBody>
          <a:bodyPr>
            <a:normAutofit/>
          </a:bodyPr>
          <a:lstStyle/>
          <a:p>
            <a:r>
              <a:rPr lang="tr-TR" sz="3200" dirty="0" err="1" smtClean="0"/>
              <a:t>Tecvid</a:t>
            </a:r>
            <a:r>
              <a:rPr lang="tr-TR" sz="3200" dirty="0" smtClean="0"/>
              <a:t> ilminin konusu: </a:t>
            </a:r>
            <a:r>
              <a:rPr lang="tr-TR" sz="3200" dirty="0" err="1" smtClean="0"/>
              <a:t>Kur’ân</a:t>
            </a:r>
            <a:r>
              <a:rPr lang="tr-TR" sz="3200" dirty="0" smtClean="0"/>
              <a:t>-ı Kerim’in harflerinin ve kelimelerinin seslendirilişidir.</a:t>
            </a:r>
          </a:p>
          <a:p>
            <a:endParaRPr lang="tr-TR" sz="3200" dirty="0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CACD2D-42EE-407C-8C26-76558AA26257}" type="slidenum">
              <a:rPr lang="tr-TR" smtClean="0"/>
              <a:t>3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5881437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TECVDİ İLİMİNİN HÜKMÜ</a:t>
            </a:r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 err="1" smtClean="0"/>
              <a:t>Tecvid</a:t>
            </a:r>
            <a:r>
              <a:rPr lang="tr-TR" dirty="0"/>
              <a:t> </a:t>
            </a:r>
            <a:r>
              <a:rPr lang="tr-TR" dirty="0" smtClean="0"/>
              <a:t>ilminin hükmü farzdır. Kitap, sünnet ve ümmetin </a:t>
            </a:r>
            <a:r>
              <a:rPr lang="tr-TR" dirty="0" err="1" smtClean="0"/>
              <a:t>icması</a:t>
            </a:r>
            <a:r>
              <a:rPr lang="tr-TR" dirty="0" smtClean="0"/>
              <a:t> ile sabittir.</a:t>
            </a:r>
          </a:p>
          <a:p>
            <a:r>
              <a:rPr lang="tr-TR" dirty="0" err="1" smtClean="0"/>
              <a:t>Müzzemmil</a:t>
            </a:r>
            <a:r>
              <a:rPr lang="tr-TR" dirty="0" smtClean="0"/>
              <a:t> </a:t>
            </a:r>
            <a:r>
              <a:rPr lang="tr-TR" dirty="0" err="1" smtClean="0"/>
              <a:t>sûresi</a:t>
            </a:r>
            <a:r>
              <a:rPr lang="tr-TR" dirty="0" smtClean="0"/>
              <a:t> 4. ayet-i kerimede: «</a:t>
            </a:r>
            <a:r>
              <a:rPr lang="tr-TR" dirty="0" err="1" smtClean="0"/>
              <a:t>Kur’ân’ı</a:t>
            </a:r>
            <a:r>
              <a:rPr lang="tr-TR" dirty="0" smtClean="0"/>
              <a:t> </a:t>
            </a:r>
            <a:r>
              <a:rPr lang="tr-TR" dirty="0" err="1" smtClean="0"/>
              <a:t>tertil</a:t>
            </a:r>
            <a:r>
              <a:rPr lang="tr-TR" dirty="0" smtClean="0"/>
              <a:t> ile (tane tane ayırarak) oku» buyurulmaktadır..</a:t>
            </a:r>
          </a:p>
          <a:p>
            <a:r>
              <a:rPr lang="tr-TR" dirty="0" smtClean="0"/>
              <a:t>Hz.  Peygamber (</a:t>
            </a:r>
            <a:r>
              <a:rPr lang="tr-TR" dirty="0" err="1" smtClean="0"/>
              <a:t>s.a.v</a:t>
            </a:r>
            <a:r>
              <a:rPr lang="tr-TR" dirty="0" smtClean="0"/>
              <a:t>) de söz, emir, uygulama ve tasvipleri ile tecvidin gerekli olduğunu ortaya koymuştur.</a:t>
            </a:r>
          </a:p>
          <a:p>
            <a:r>
              <a:rPr lang="tr-TR" dirty="0" err="1" smtClean="0"/>
              <a:t>Ashab</a:t>
            </a:r>
            <a:r>
              <a:rPr lang="tr-TR" dirty="0" smtClean="0"/>
              <a:t> ve sonraki nesiller, günümüze kadar devam eden </a:t>
            </a:r>
            <a:r>
              <a:rPr lang="tr-TR" dirty="0" err="1" smtClean="0"/>
              <a:t>tecvid</a:t>
            </a:r>
            <a:r>
              <a:rPr lang="tr-TR" dirty="0" smtClean="0"/>
              <a:t> ile kıraat üzerine </a:t>
            </a:r>
            <a:r>
              <a:rPr lang="tr-TR" dirty="0" err="1" smtClean="0"/>
              <a:t>icma</a:t>
            </a:r>
            <a:r>
              <a:rPr lang="tr-TR" dirty="0" smtClean="0"/>
              <a:t> etmiştir.</a:t>
            </a:r>
          </a:p>
          <a:p>
            <a:r>
              <a:rPr lang="tr-TR" dirty="0" smtClean="0"/>
              <a:t>İmam </a:t>
            </a:r>
            <a:r>
              <a:rPr lang="tr-TR" dirty="0" err="1" smtClean="0"/>
              <a:t>İbnü’l-Cezerî</a:t>
            </a:r>
            <a:r>
              <a:rPr lang="tr-TR" dirty="0" smtClean="0"/>
              <a:t>, </a:t>
            </a:r>
            <a:r>
              <a:rPr lang="tr-TR" dirty="0" err="1" smtClean="0"/>
              <a:t>Kur’ân</a:t>
            </a:r>
            <a:r>
              <a:rPr lang="tr-TR" dirty="0" smtClean="0"/>
              <a:t> okuyan Müslümanları tecvidi bilip uygulama açısından üçe ayırmaktadır: 1) Tecvidi bilip uygulayan ve </a:t>
            </a:r>
            <a:r>
              <a:rPr lang="tr-TR" dirty="0" err="1" smtClean="0"/>
              <a:t>me’cur</a:t>
            </a:r>
            <a:r>
              <a:rPr lang="tr-TR" dirty="0" smtClean="0"/>
              <a:t> olanlar. 2)Tecvidi bildiği halde uygulamayıp </a:t>
            </a:r>
            <a:r>
              <a:rPr lang="tr-TR" dirty="0" err="1" smtClean="0"/>
              <a:t>mes’ul</a:t>
            </a:r>
            <a:r>
              <a:rPr lang="tr-TR" dirty="0" smtClean="0"/>
              <a:t> ve günahkar olanlar. 3)Tecvidi bilemeyip veya </a:t>
            </a:r>
            <a:r>
              <a:rPr lang="tr-TR" dirty="0" err="1" smtClean="0"/>
              <a:t>uyugulayamayıp</a:t>
            </a:r>
            <a:r>
              <a:rPr lang="tr-TR" dirty="0" smtClean="0"/>
              <a:t> mazur olanlar.</a:t>
            </a:r>
          </a:p>
          <a:p>
            <a:pPr marL="0" indent="0">
              <a:buNone/>
            </a:pPr>
            <a:endParaRPr lang="tr-TR" dirty="0" smtClean="0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CACD2D-42EE-407C-8C26-76558AA26257}" type="slidenum">
              <a:rPr lang="tr-TR" smtClean="0"/>
              <a:t>4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4628541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tr-TR" dirty="0" smtClean="0"/>
              <a:t>TECVİD VE KIRAAT İLMİNİ ELDE ETME YOLLARI</a:t>
            </a:r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 smtClean="0"/>
              <a:t>1) ARZ YOLU: Talebenin dersi hocaya okuması, hocanın dinlemesi, doğruysa tasdik etmesi, yanlış ise düzeltmesidir.</a:t>
            </a:r>
          </a:p>
          <a:p>
            <a:r>
              <a:rPr lang="tr-TR" dirty="0" smtClean="0"/>
              <a:t>2) SEMÂ’ YOLU: Talebenin bir </a:t>
            </a:r>
            <a:r>
              <a:rPr lang="tr-TR" dirty="0" err="1" smtClean="0"/>
              <a:t>fem</a:t>
            </a:r>
            <a:r>
              <a:rPr lang="tr-TR" dirty="0" smtClean="0"/>
              <a:t>-i </a:t>
            </a:r>
            <a:r>
              <a:rPr lang="tr-TR" dirty="0" err="1" smtClean="0"/>
              <a:t>muhsini</a:t>
            </a:r>
            <a:r>
              <a:rPr lang="tr-TR" dirty="0" smtClean="0"/>
              <a:t> (</a:t>
            </a:r>
            <a:r>
              <a:rPr lang="tr-TR" dirty="0" err="1" smtClean="0"/>
              <a:t>tecvid</a:t>
            </a:r>
            <a:r>
              <a:rPr lang="tr-TR" dirty="0" smtClean="0"/>
              <a:t> kurallarını iyi uygulayabilen bir hocayı) dinleyerek </a:t>
            </a:r>
            <a:r>
              <a:rPr lang="tr-TR" dirty="0" err="1" smtClean="0"/>
              <a:t>tecvidli</a:t>
            </a:r>
            <a:r>
              <a:rPr lang="tr-TR" dirty="0" smtClean="0"/>
              <a:t> okumayı öğrenmesidir. </a:t>
            </a:r>
          </a:p>
          <a:p>
            <a:r>
              <a:rPr lang="tr-TR" dirty="0" err="1" smtClean="0"/>
              <a:t>Tecvid</a:t>
            </a:r>
            <a:r>
              <a:rPr lang="tr-TR" dirty="0" smtClean="0"/>
              <a:t> ve kıraat bu iki yoldan başka bir yolla öğrenilemez. </a:t>
            </a:r>
            <a:endParaRPr lang="tr-TR" dirty="0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CACD2D-42EE-407C-8C26-76558AA26257}" type="slidenum">
              <a:rPr lang="tr-TR" smtClean="0"/>
              <a:t>5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45364204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tr-TR" dirty="0" smtClean="0"/>
              <a:t>LAHN</a:t>
            </a:r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tr-TR" dirty="0" err="1" smtClean="0"/>
              <a:t>Lahn</a:t>
            </a:r>
            <a:r>
              <a:rPr lang="tr-TR" dirty="0" smtClean="0"/>
              <a:t>, </a:t>
            </a:r>
            <a:r>
              <a:rPr lang="tr-TR" dirty="0" err="1" smtClean="0"/>
              <a:t>Kur’ân</a:t>
            </a:r>
            <a:r>
              <a:rPr lang="tr-TR" dirty="0" smtClean="0"/>
              <a:t>-ı Kerim’i okurken harflerin sıfatlarında, harekelerinde, sükunlarında ve </a:t>
            </a:r>
            <a:r>
              <a:rPr lang="tr-TR" dirty="0" err="1" smtClean="0"/>
              <a:t>tecvid</a:t>
            </a:r>
            <a:r>
              <a:rPr lang="tr-TR" dirty="0" smtClean="0"/>
              <a:t> kaidelerinin uygulamasında yapılan hatalar demektir.</a:t>
            </a:r>
          </a:p>
          <a:p>
            <a:pPr marL="0" indent="0">
              <a:buNone/>
            </a:pPr>
            <a:r>
              <a:rPr lang="tr-TR" dirty="0" err="1" smtClean="0"/>
              <a:t>Lahn</a:t>
            </a:r>
            <a:r>
              <a:rPr lang="tr-TR" dirty="0" smtClean="0"/>
              <a:t> iki çeşittir: </a:t>
            </a:r>
          </a:p>
          <a:p>
            <a:pPr>
              <a:buAutoNum type="arabicParenR"/>
            </a:pPr>
            <a:r>
              <a:rPr lang="tr-TR" dirty="0" err="1" smtClean="0"/>
              <a:t>Lahn</a:t>
            </a:r>
            <a:r>
              <a:rPr lang="tr-TR" dirty="0" smtClean="0"/>
              <a:t>-ı Celî</a:t>
            </a:r>
          </a:p>
          <a:p>
            <a:pPr>
              <a:buAutoNum type="arabicParenR"/>
            </a:pPr>
            <a:r>
              <a:rPr lang="tr-TR" dirty="0" err="1" smtClean="0"/>
              <a:t>Lahn</a:t>
            </a:r>
            <a:r>
              <a:rPr lang="tr-TR" dirty="0" smtClean="0"/>
              <a:t>-ı </a:t>
            </a:r>
            <a:r>
              <a:rPr lang="tr-TR" dirty="0" err="1" smtClean="0"/>
              <a:t>Hafî</a:t>
            </a:r>
            <a:endParaRPr lang="tr-TR" dirty="0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CACD2D-42EE-407C-8C26-76558AA26257}" type="slidenum">
              <a:rPr lang="tr-TR" smtClean="0"/>
              <a:t>6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39573942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tr-TR" dirty="0" smtClean="0"/>
              <a:t>LAHN-I CELÎ</a:t>
            </a:r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2589212" y="1316182"/>
            <a:ext cx="8915400" cy="4595040"/>
          </a:xfrm>
        </p:spPr>
        <p:txBody>
          <a:bodyPr>
            <a:normAutofit fontScale="92500"/>
          </a:bodyPr>
          <a:lstStyle/>
          <a:p>
            <a:r>
              <a:rPr lang="tr-TR" dirty="0" err="1" smtClean="0"/>
              <a:t>Lahn</a:t>
            </a:r>
            <a:r>
              <a:rPr lang="tr-TR" dirty="0" smtClean="0"/>
              <a:t>-ı Celî, açık/fâhiş hata demektir. Harflerin mahreçlerinde </a:t>
            </a:r>
            <a:r>
              <a:rPr lang="tr-TR" dirty="0" err="1" smtClean="0"/>
              <a:t>lâzımî</a:t>
            </a:r>
            <a:r>
              <a:rPr lang="tr-TR" dirty="0" smtClean="0"/>
              <a:t> sıfatlarında, harekelerinde ve sükunlarında yapılan hatalardır. </a:t>
            </a:r>
            <a:r>
              <a:rPr lang="tr-TR" dirty="0" err="1" smtClean="0"/>
              <a:t>Tecvid</a:t>
            </a:r>
            <a:r>
              <a:rPr lang="tr-TR" dirty="0" smtClean="0"/>
              <a:t> ve kıraat alanında uzman olan ya da orta seviyede olan kimselerin anlayabilecekleri hatalardır. </a:t>
            </a:r>
          </a:p>
          <a:p>
            <a:r>
              <a:rPr lang="tr-TR" dirty="0" smtClean="0"/>
              <a:t>A. </a:t>
            </a:r>
            <a:r>
              <a:rPr lang="tr-TR" dirty="0" err="1" smtClean="0"/>
              <a:t>Mahrec</a:t>
            </a:r>
            <a:r>
              <a:rPr lang="tr-TR" dirty="0" smtClean="0"/>
              <a:t> ve sıfat konusunda: </a:t>
            </a:r>
            <a:r>
              <a:rPr lang="ar-SA" dirty="0" smtClean="0"/>
              <a:t>ط </a:t>
            </a:r>
            <a:r>
              <a:rPr lang="tr-TR" dirty="0"/>
              <a:t> </a:t>
            </a:r>
            <a:r>
              <a:rPr lang="tr-TR" dirty="0" smtClean="0"/>
              <a:t>harfini </a:t>
            </a:r>
            <a:r>
              <a:rPr lang="ar-SA" dirty="0" smtClean="0"/>
              <a:t>د</a:t>
            </a:r>
            <a:r>
              <a:rPr lang="tr-TR" dirty="0"/>
              <a:t> </a:t>
            </a:r>
            <a:r>
              <a:rPr lang="tr-TR" dirty="0" smtClean="0"/>
              <a:t>; </a:t>
            </a:r>
            <a:r>
              <a:rPr lang="ar-SA" dirty="0" smtClean="0"/>
              <a:t>ص</a:t>
            </a:r>
            <a:r>
              <a:rPr lang="tr-TR" dirty="0" smtClean="0"/>
              <a:t> harfini </a:t>
            </a:r>
            <a:r>
              <a:rPr lang="ar-SA" dirty="0" smtClean="0"/>
              <a:t>س</a:t>
            </a:r>
            <a:r>
              <a:rPr lang="tr-TR" dirty="0" smtClean="0"/>
              <a:t> ; </a:t>
            </a:r>
            <a:r>
              <a:rPr lang="ar-SA" dirty="0" smtClean="0"/>
              <a:t>خ </a:t>
            </a:r>
            <a:r>
              <a:rPr lang="tr-TR" dirty="0" smtClean="0"/>
              <a:t> harfini </a:t>
            </a:r>
            <a:r>
              <a:rPr lang="ar-SA" dirty="0" smtClean="0"/>
              <a:t>ح</a:t>
            </a:r>
            <a:r>
              <a:rPr lang="tr-TR" dirty="0" smtClean="0"/>
              <a:t> veya </a:t>
            </a:r>
            <a:r>
              <a:rPr lang="ar-SA" dirty="0" smtClean="0"/>
              <a:t>ه</a:t>
            </a:r>
            <a:r>
              <a:rPr lang="tr-TR" dirty="0" smtClean="0"/>
              <a:t> okumak gibi.</a:t>
            </a:r>
          </a:p>
          <a:p>
            <a:r>
              <a:rPr lang="tr-TR" dirty="0" smtClean="0"/>
              <a:t>B. Hareke konusunda: </a:t>
            </a:r>
            <a:r>
              <a:rPr lang="ar-SA" dirty="0" smtClean="0"/>
              <a:t>أنعمت عليهم</a:t>
            </a:r>
            <a:r>
              <a:rPr lang="tr-TR" dirty="0" smtClean="0"/>
              <a:t> örneğinde  </a:t>
            </a:r>
            <a:r>
              <a:rPr lang="ar-SA" dirty="0" smtClean="0"/>
              <a:t>ت</a:t>
            </a:r>
            <a:r>
              <a:rPr lang="tr-TR" dirty="0" smtClean="0"/>
              <a:t> harfini </a:t>
            </a:r>
            <a:r>
              <a:rPr lang="tr-TR" dirty="0" err="1" smtClean="0"/>
              <a:t>zammeli</a:t>
            </a:r>
            <a:r>
              <a:rPr lang="tr-TR" dirty="0" smtClean="0"/>
              <a:t> olarak okumak gibi.</a:t>
            </a:r>
          </a:p>
          <a:p>
            <a:r>
              <a:rPr lang="tr-TR" dirty="0" smtClean="0"/>
              <a:t>C. Sükunlar konusunda: </a:t>
            </a:r>
            <a:r>
              <a:rPr lang="ar-SA" dirty="0" smtClean="0"/>
              <a:t>ولا حرمنا</a:t>
            </a:r>
            <a:r>
              <a:rPr lang="tr-TR" dirty="0" smtClean="0"/>
              <a:t> örneğinde </a:t>
            </a:r>
            <a:r>
              <a:rPr lang="ar-SA" dirty="0" smtClean="0"/>
              <a:t>م</a:t>
            </a:r>
            <a:r>
              <a:rPr lang="tr-TR" dirty="0" smtClean="0"/>
              <a:t> harfini </a:t>
            </a:r>
            <a:r>
              <a:rPr lang="tr-TR" dirty="0" err="1" smtClean="0"/>
              <a:t>sükunlu</a:t>
            </a:r>
            <a:r>
              <a:rPr lang="tr-TR" dirty="0" smtClean="0"/>
              <a:t> okumak yerine </a:t>
            </a:r>
            <a:r>
              <a:rPr lang="tr-TR" dirty="0" err="1" smtClean="0"/>
              <a:t>fethalı</a:t>
            </a:r>
            <a:r>
              <a:rPr lang="tr-TR" dirty="0" smtClean="0"/>
              <a:t> okumak gibi.</a:t>
            </a:r>
          </a:p>
          <a:p>
            <a:r>
              <a:rPr lang="tr-TR" dirty="0" smtClean="0"/>
              <a:t>Harf ziyadesi/</a:t>
            </a:r>
            <a:r>
              <a:rPr lang="tr-TR" dirty="0" err="1" smtClean="0"/>
              <a:t>iskatı</a:t>
            </a:r>
            <a:r>
              <a:rPr lang="ar-SA" dirty="0" smtClean="0"/>
              <a:t> </a:t>
            </a:r>
            <a:r>
              <a:rPr lang="tr-TR" dirty="0" smtClean="0"/>
              <a:t> yapmak:  </a:t>
            </a:r>
            <a:r>
              <a:rPr lang="ar-SA" dirty="0" smtClean="0"/>
              <a:t>لم يلد</a:t>
            </a:r>
            <a:r>
              <a:rPr lang="tr-TR" dirty="0" smtClean="0"/>
              <a:t> örneğinde </a:t>
            </a:r>
            <a:r>
              <a:rPr lang="ar-SA" dirty="0" smtClean="0"/>
              <a:t>لم يلدء</a:t>
            </a:r>
            <a:r>
              <a:rPr lang="tr-TR" dirty="0" smtClean="0"/>
              <a:t> şeklinde hemze ilavesi yapmak gibi. </a:t>
            </a:r>
          </a:p>
          <a:p>
            <a:r>
              <a:rPr lang="tr-TR" dirty="0" smtClean="0"/>
              <a:t>Hükmü: Okuyucunun </a:t>
            </a:r>
            <a:r>
              <a:rPr lang="tr-TR" dirty="0" err="1" smtClean="0"/>
              <a:t>lahn</a:t>
            </a:r>
            <a:r>
              <a:rPr lang="tr-TR" dirty="0" smtClean="0"/>
              <a:t>-ı celîden kıraatini koruyarak okuması farz-ı </a:t>
            </a:r>
            <a:r>
              <a:rPr lang="tr-TR" dirty="0" err="1" smtClean="0"/>
              <a:t>ayndır</a:t>
            </a:r>
            <a:r>
              <a:rPr lang="tr-TR" dirty="0" smtClean="0"/>
              <a:t>. Aksi takdirde günahkar olur. Mana bozulursa namaz da bozulur. Güç yetirebildiği halde önemsemeyen ve ihmalkar davrananlar mazur sayılmazlar.</a:t>
            </a:r>
            <a:endParaRPr lang="tr-TR" dirty="0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CACD2D-42EE-407C-8C26-76558AA26257}" type="slidenum">
              <a:rPr lang="tr-TR" smtClean="0"/>
              <a:t>7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401990598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LAHN-I HAFÎ</a:t>
            </a:r>
            <a:endParaRPr lang="tr-TR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 smtClean="0"/>
              <a:t>Harflerini sıfat-ı </a:t>
            </a:r>
            <a:r>
              <a:rPr lang="tr-TR" dirty="0" err="1" smtClean="0"/>
              <a:t>ârızalarının</a:t>
            </a:r>
            <a:r>
              <a:rPr lang="tr-TR" dirty="0" smtClean="0"/>
              <a:t> bozulmasından meydana gelen hatalardır. Kıraat ve </a:t>
            </a:r>
            <a:r>
              <a:rPr lang="tr-TR" dirty="0" err="1" smtClean="0"/>
              <a:t>tecvid</a:t>
            </a:r>
            <a:r>
              <a:rPr lang="tr-TR" dirty="0" smtClean="0"/>
              <a:t> ilmine vâkıf olan kimselerin fark edebileceği hatalardır. İki çeşittir:</a:t>
            </a:r>
          </a:p>
          <a:p>
            <a:r>
              <a:rPr lang="tr-TR" dirty="0" smtClean="0"/>
              <a:t>A) Kıraat ve </a:t>
            </a:r>
            <a:r>
              <a:rPr lang="tr-TR" dirty="0" err="1" smtClean="0"/>
              <a:t>tecvid</a:t>
            </a:r>
            <a:r>
              <a:rPr lang="tr-TR" dirty="0" smtClean="0"/>
              <a:t> ilmiyle ilgilenen herkesin anlayabileceği hatalardır. Mesela </a:t>
            </a:r>
            <a:r>
              <a:rPr lang="tr-TR" dirty="0" err="1" smtClean="0"/>
              <a:t>ihfa</a:t>
            </a:r>
            <a:r>
              <a:rPr lang="tr-TR" dirty="0" smtClean="0"/>
              <a:t>, izhar, </a:t>
            </a:r>
            <a:r>
              <a:rPr lang="tr-TR" dirty="0" err="1" smtClean="0"/>
              <a:t>iklab</a:t>
            </a:r>
            <a:r>
              <a:rPr lang="tr-TR" dirty="0" smtClean="0"/>
              <a:t> gibi </a:t>
            </a:r>
            <a:r>
              <a:rPr lang="tr-TR" dirty="0" err="1" smtClean="0"/>
              <a:t>tecvid</a:t>
            </a:r>
            <a:r>
              <a:rPr lang="tr-TR" dirty="0" smtClean="0"/>
              <a:t> kaidelerini uygulamamak gibi. Hükmü, </a:t>
            </a:r>
            <a:r>
              <a:rPr lang="tr-TR" dirty="0" err="1" smtClean="0"/>
              <a:t>tahrimen</a:t>
            </a:r>
            <a:r>
              <a:rPr lang="tr-TR" dirty="0" smtClean="0"/>
              <a:t> mekruhtur. Mazur olmadığı halde yapmaya devam edenler </a:t>
            </a:r>
            <a:r>
              <a:rPr lang="tr-TR" dirty="0" err="1" smtClean="0"/>
              <a:t>mes’uldür</a:t>
            </a:r>
            <a:r>
              <a:rPr lang="tr-TR" dirty="0" smtClean="0"/>
              <a:t>.</a:t>
            </a:r>
          </a:p>
          <a:p>
            <a:r>
              <a:rPr lang="tr-TR" dirty="0" smtClean="0"/>
              <a:t>B) Kıraat ve </a:t>
            </a:r>
            <a:r>
              <a:rPr lang="tr-TR" dirty="0" err="1" smtClean="0"/>
              <a:t>tecvid</a:t>
            </a:r>
            <a:r>
              <a:rPr lang="tr-TR" dirty="0" smtClean="0"/>
              <a:t> ilminde oldukça </a:t>
            </a:r>
            <a:r>
              <a:rPr lang="tr-TR" dirty="0" err="1" smtClean="0"/>
              <a:t>mâhir</a:t>
            </a:r>
            <a:r>
              <a:rPr lang="tr-TR" dirty="0" smtClean="0"/>
              <a:t> ve uzman olan kimselerin anlayabileceği hatalardır. Mesela kalın okunması gereken yerde </a:t>
            </a:r>
            <a:r>
              <a:rPr lang="ar-SA" dirty="0" smtClean="0"/>
              <a:t>ر </a:t>
            </a:r>
            <a:r>
              <a:rPr lang="en-US" dirty="0" smtClean="0"/>
              <a:t> </a:t>
            </a:r>
            <a:r>
              <a:rPr lang="en-US" dirty="0" err="1" smtClean="0"/>
              <a:t>ve</a:t>
            </a:r>
            <a:r>
              <a:rPr lang="en-US" dirty="0" smtClean="0"/>
              <a:t> </a:t>
            </a:r>
            <a:r>
              <a:rPr lang="ar-SA" dirty="0" smtClean="0"/>
              <a:t>ل</a:t>
            </a:r>
            <a:r>
              <a:rPr lang="tr-TR" dirty="0" smtClean="0"/>
              <a:t> harflerini ince okumak gibi. Hükmü, </a:t>
            </a:r>
            <a:r>
              <a:rPr lang="tr-TR" dirty="0" err="1" smtClean="0"/>
              <a:t>tenzihen</a:t>
            </a:r>
            <a:r>
              <a:rPr lang="tr-TR" dirty="0" smtClean="0"/>
              <a:t> mekruhtur. Bu tür hataları yapanların sevabı eksik olur. Namaz bozulmaz; fakat okuyucunun bu hatalardan uzak durması </a:t>
            </a:r>
            <a:r>
              <a:rPr lang="tr-TR" dirty="0" err="1" smtClean="0"/>
              <a:t>müstehabdır</a:t>
            </a:r>
            <a:r>
              <a:rPr lang="tr-TR" dirty="0" smtClean="0"/>
              <a:t>. </a:t>
            </a:r>
          </a:p>
          <a:p>
            <a:pPr marL="0" indent="0">
              <a:buNone/>
            </a:pPr>
            <a:endParaRPr lang="tr-TR" dirty="0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CACD2D-42EE-407C-8C26-76558AA26257}" type="slidenum">
              <a:rPr lang="tr-TR" smtClean="0"/>
              <a:t>8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06092523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KUR’ÂN OKUNUŞ USÛLLERİ</a:t>
            </a:r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 err="1" smtClean="0"/>
              <a:t>Kur’ân</a:t>
            </a:r>
            <a:r>
              <a:rPr lang="tr-TR" dirty="0" smtClean="0"/>
              <a:t> okunuş usulleri (</a:t>
            </a:r>
            <a:r>
              <a:rPr lang="tr-TR" dirty="0" err="1" smtClean="0"/>
              <a:t>sür’at</a:t>
            </a:r>
            <a:r>
              <a:rPr lang="tr-TR" dirty="0" smtClean="0"/>
              <a:t> bakımından) üç kısımdır:</a:t>
            </a:r>
          </a:p>
          <a:p>
            <a:r>
              <a:rPr lang="tr-TR" dirty="0" smtClean="0"/>
              <a:t>A) TAHKİK: Her harfin hakkını vermek, </a:t>
            </a:r>
            <a:r>
              <a:rPr lang="tr-TR" dirty="0" err="1" smtClean="0"/>
              <a:t>medleri</a:t>
            </a:r>
            <a:r>
              <a:rPr lang="tr-TR" dirty="0" smtClean="0"/>
              <a:t> yeterince ve azamî haklarını vererek uzatmak, harekelerini birbirinden ayırmak, şeddeleri tam yapmak ve </a:t>
            </a:r>
            <a:r>
              <a:rPr lang="tr-TR" dirty="0" err="1" smtClean="0"/>
              <a:t>ğunnelerin</a:t>
            </a:r>
            <a:r>
              <a:rPr lang="tr-TR" dirty="0" smtClean="0"/>
              <a:t> hakkını yeterince vermektir. </a:t>
            </a:r>
            <a:r>
              <a:rPr lang="tr-TR" dirty="0" err="1" smtClean="0"/>
              <a:t>Medd</a:t>
            </a:r>
            <a:r>
              <a:rPr lang="tr-TR" dirty="0" smtClean="0"/>
              <a:t>-i muttasıl, </a:t>
            </a:r>
            <a:r>
              <a:rPr lang="tr-TR" dirty="0" err="1" smtClean="0"/>
              <a:t>medd</a:t>
            </a:r>
            <a:r>
              <a:rPr lang="tr-TR" dirty="0" smtClean="0"/>
              <a:t>-i munfasıl, </a:t>
            </a:r>
            <a:r>
              <a:rPr lang="tr-TR" dirty="0" err="1" smtClean="0"/>
              <a:t>medd</a:t>
            </a:r>
            <a:r>
              <a:rPr lang="tr-TR" dirty="0" smtClean="0"/>
              <a:t>-i lâzım, uygulamasında dört elif miktarı uzatmak gerekir. </a:t>
            </a:r>
            <a:r>
              <a:rPr lang="tr-TR" dirty="0" err="1" smtClean="0"/>
              <a:t>Medd</a:t>
            </a:r>
            <a:r>
              <a:rPr lang="tr-TR" dirty="0" smtClean="0"/>
              <a:t>-i </a:t>
            </a:r>
            <a:r>
              <a:rPr lang="tr-TR" dirty="0" err="1" smtClean="0"/>
              <a:t>ârız</a:t>
            </a:r>
            <a:r>
              <a:rPr lang="tr-TR" dirty="0" smtClean="0"/>
              <a:t> ise </a:t>
            </a:r>
            <a:r>
              <a:rPr lang="tr-TR" dirty="0" err="1" smtClean="0"/>
              <a:t>tûl</a:t>
            </a:r>
            <a:r>
              <a:rPr lang="tr-TR" dirty="0" smtClean="0"/>
              <a:t> veçhi (dört elif miktarı) daha uygundur. </a:t>
            </a:r>
          </a:p>
          <a:p>
            <a:r>
              <a:rPr lang="tr-TR" dirty="0" smtClean="0"/>
              <a:t>B) TEDVİR: </a:t>
            </a:r>
            <a:r>
              <a:rPr lang="tr-TR" dirty="0" err="1" smtClean="0"/>
              <a:t>Kur’ân’ı</a:t>
            </a:r>
            <a:r>
              <a:rPr lang="tr-TR" dirty="0" smtClean="0"/>
              <a:t> orta </a:t>
            </a:r>
            <a:r>
              <a:rPr lang="tr-TR" dirty="0" err="1" smtClean="0"/>
              <a:t>sür’atte</a:t>
            </a:r>
            <a:r>
              <a:rPr lang="tr-TR" dirty="0" smtClean="0"/>
              <a:t> okumak demektir. </a:t>
            </a:r>
            <a:r>
              <a:rPr lang="tr-TR" dirty="0" err="1" smtClean="0"/>
              <a:t>Medd</a:t>
            </a:r>
            <a:r>
              <a:rPr lang="tr-TR" dirty="0" smtClean="0"/>
              <a:t>-i muttasıl, </a:t>
            </a:r>
            <a:r>
              <a:rPr lang="tr-TR" dirty="0" err="1" smtClean="0"/>
              <a:t>medd</a:t>
            </a:r>
            <a:r>
              <a:rPr lang="tr-TR" dirty="0" smtClean="0"/>
              <a:t>-i munfasıl ve </a:t>
            </a:r>
            <a:r>
              <a:rPr lang="tr-TR" dirty="0" err="1" smtClean="0"/>
              <a:t>medd</a:t>
            </a:r>
            <a:r>
              <a:rPr lang="tr-TR" dirty="0" smtClean="0"/>
              <a:t>-i lâzımlar üçer elif miktarı çekilir. Genel olarak okuyuş temposu </a:t>
            </a:r>
            <a:r>
              <a:rPr lang="tr-TR" dirty="0" err="1" smtClean="0"/>
              <a:t>hadr</a:t>
            </a:r>
            <a:r>
              <a:rPr lang="tr-TR" dirty="0" smtClean="0"/>
              <a:t> ile tahkik arasındadır. </a:t>
            </a:r>
            <a:r>
              <a:rPr lang="tr-TR" dirty="0" err="1" smtClean="0"/>
              <a:t>Ğunneler</a:t>
            </a:r>
            <a:r>
              <a:rPr lang="tr-TR" dirty="0" smtClean="0"/>
              <a:t> 1,5 elif miktarındadır. </a:t>
            </a:r>
            <a:r>
              <a:rPr lang="tr-TR" dirty="0" err="1" smtClean="0"/>
              <a:t>Medd</a:t>
            </a:r>
            <a:r>
              <a:rPr lang="tr-TR" dirty="0" smtClean="0"/>
              <a:t>-i </a:t>
            </a:r>
            <a:r>
              <a:rPr lang="tr-TR" dirty="0" err="1" smtClean="0"/>
              <a:t>Lîn</a:t>
            </a:r>
            <a:r>
              <a:rPr lang="tr-TR" dirty="0" smtClean="0"/>
              <a:t>, sükun-u lâzım ile gelirse üç elif miktarı, sükun-u </a:t>
            </a:r>
            <a:r>
              <a:rPr lang="tr-TR" dirty="0" err="1" smtClean="0"/>
              <a:t>ârız</a:t>
            </a:r>
            <a:r>
              <a:rPr lang="tr-TR" dirty="0" smtClean="0"/>
              <a:t> ise (tercihen) iki elif miktarı uzatılır. </a:t>
            </a:r>
            <a:r>
              <a:rPr lang="tr-TR" dirty="0" err="1" smtClean="0"/>
              <a:t>Medd</a:t>
            </a:r>
            <a:r>
              <a:rPr lang="tr-TR" dirty="0" smtClean="0"/>
              <a:t>-i </a:t>
            </a:r>
            <a:r>
              <a:rPr lang="tr-TR" dirty="0" err="1" smtClean="0"/>
              <a:t>ârız</a:t>
            </a:r>
            <a:r>
              <a:rPr lang="tr-TR" dirty="0" smtClean="0"/>
              <a:t> da (tercihen) iki elif miktarı uzatılır.</a:t>
            </a:r>
          </a:p>
          <a:p>
            <a:pPr marL="0" indent="0">
              <a:buNone/>
            </a:pPr>
            <a:endParaRPr lang="tr-TR" dirty="0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CACD2D-42EE-407C-8C26-76558AA26257}" type="slidenum">
              <a:rPr lang="tr-TR" smtClean="0"/>
              <a:t>9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853560696"/>
      </p:ext>
    </p:extLst>
  </p:cSld>
  <p:clrMapOvr>
    <a:masterClrMapping/>
  </p:clrMapOvr>
</p:sld>
</file>

<file path=ppt/theme/theme1.xml><?xml version="1.0" encoding="utf-8"?>
<a:theme xmlns:a="http://schemas.openxmlformats.org/drawingml/2006/main" name="Duman">
  <a:themeElements>
    <a:clrScheme name="Duman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Duman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Duman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ppt/theme/theme2.xml><?xml version="1.0" encoding="utf-8"?>
<a:theme xmlns:a="http://schemas.openxmlformats.org/drawingml/2006/main" name="Office Teması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1635</TotalTime>
  <Words>760</Words>
  <Application>Microsoft Office PowerPoint</Application>
  <PresentationFormat>Geniş ekran</PresentationFormat>
  <Paragraphs>54</Paragraphs>
  <Slides>11</Slides>
  <Notes>0</Notes>
  <HiddenSlides>0</HiddenSlides>
  <MMClips>0</MMClips>
  <ScaleCrop>false</ScaleCrop>
  <HeadingPairs>
    <vt:vector size="6" baseType="variant">
      <vt:variant>
        <vt:lpstr>Kullanılan Yazı Tipleri</vt:lpstr>
      </vt:variant>
      <vt:variant>
        <vt:i4>8</vt:i4>
      </vt:variant>
      <vt:variant>
        <vt:lpstr>Tema</vt:lpstr>
      </vt:variant>
      <vt:variant>
        <vt:i4>1</vt:i4>
      </vt:variant>
      <vt:variant>
        <vt:lpstr>Slayt Başlıkları</vt:lpstr>
      </vt:variant>
      <vt:variant>
        <vt:i4>11</vt:i4>
      </vt:variant>
    </vt:vector>
  </HeadingPairs>
  <TitlesOfParts>
    <vt:vector size="20" baseType="lpstr">
      <vt:lpstr>Algerian</vt:lpstr>
      <vt:lpstr>Arial</vt:lpstr>
      <vt:lpstr>Calibri</vt:lpstr>
      <vt:lpstr>Century Gothic</vt:lpstr>
      <vt:lpstr>Tahoma</vt:lpstr>
      <vt:lpstr>Times New Roman</vt:lpstr>
      <vt:lpstr>Verdana</vt:lpstr>
      <vt:lpstr>Wingdings 3</vt:lpstr>
      <vt:lpstr>Duman</vt:lpstr>
      <vt:lpstr>KUR’ÂN OKUMA VE TECVİD-I</vt:lpstr>
      <vt:lpstr>TECVİD İLMİNİN TANIMI</vt:lpstr>
      <vt:lpstr>TECVİD İLMİNİN KONUSU </vt:lpstr>
      <vt:lpstr>TECVDİ İLİMİNİN HÜKMÜ</vt:lpstr>
      <vt:lpstr>TECVİD VE KIRAAT İLMİNİ ELDE ETME YOLLARI</vt:lpstr>
      <vt:lpstr>LAHN</vt:lpstr>
      <vt:lpstr>LAHN-I CELÎ</vt:lpstr>
      <vt:lpstr>LAHN-I HAFÎ</vt:lpstr>
      <vt:lpstr>KUR’ÂN OKUNUŞ USÛLLERİ</vt:lpstr>
      <vt:lpstr>PowerPoint Sunusu</vt:lpstr>
      <vt:lpstr>TERTÎL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KUR’ÂN OKUMA VE TECVİD</dc:title>
  <dc:creator>Windows Kullanıcısı</dc:creator>
  <cp:lastModifiedBy>Windows Kullanıcısı</cp:lastModifiedBy>
  <cp:revision>25</cp:revision>
  <dcterms:created xsi:type="dcterms:W3CDTF">2019-07-22T09:21:05Z</dcterms:created>
  <dcterms:modified xsi:type="dcterms:W3CDTF">2019-07-25T13:10:39Z</dcterms:modified>
</cp:coreProperties>
</file>