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0FE43A-B3F8-41C8-8B70-F1BFC57BC9E0}" type="datetimeFigureOut">
              <a:rPr lang="tr-TR" smtClean="0"/>
              <a:t>25.07.2019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25A4C-579C-44D8-92CD-732EE0CCFD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036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C1E52-D1D2-40A7-BBC8-5CC55D3742EA}" type="datetime1">
              <a:rPr lang="tr-TR" smtClean="0"/>
              <a:t>25.07.2019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744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BF03-1BCF-467F-8104-4900D2FF7A4B}" type="datetime1">
              <a:rPr lang="tr-TR" smtClean="0"/>
              <a:t>25.07.2019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062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EB7E-80C0-4637-8FD3-406311A25BF9}" type="datetime1">
              <a:rPr lang="tr-TR" smtClean="0"/>
              <a:t>25.07.2019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3980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759E6-2D9B-43EA-99FE-1F74778A1409}" type="datetime1">
              <a:rPr lang="tr-TR" smtClean="0"/>
              <a:t>25.07.2019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453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04979-0B69-4A22-9F16-655AFC141BD1}" type="datetime1">
              <a:rPr lang="tr-TR" smtClean="0"/>
              <a:t>25.07.2019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8290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A7BC-4F79-461C-8E4D-1A73F90A8E53}" type="datetime1">
              <a:rPr lang="tr-TR" smtClean="0"/>
              <a:t>25.07.2019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097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CF99-B8F8-49AD-A9AA-3CE92C08D9AA}" type="datetime1">
              <a:rPr lang="tr-TR" smtClean="0"/>
              <a:t>25.07.2019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668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9E44A-2139-44A4-8A3A-0250CBB45385}" type="datetime1">
              <a:rPr lang="tr-TR" smtClean="0"/>
              <a:t>25.07.2019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25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7D748-335D-4724-951F-72D959994727}" type="datetime1">
              <a:rPr lang="tr-TR" smtClean="0"/>
              <a:t>25.07.2019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60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8514D-6758-4BE7-824C-C33ED99F01AD}" type="datetime1">
              <a:rPr lang="tr-TR" smtClean="0"/>
              <a:t>25.07.2019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24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B9878-8997-4765-A73B-A75D49C1AA30}" type="datetime1">
              <a:rPr lang="tr-TR" smtClean="0"/>
              <a:t>25.07.2019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479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8163-12A9-4A12-8558-AAAEE6E257B4}" type="datetime1">
              <a:rPr lang="tr-TR" smtClean="0"/>
              <a:t>25.07.2019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24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3F60-D492-4321-9300-B20D3A4ED443}" type="datetime1">
              <a:rPr lang="tr-TR" smtClean="0"/>
              <a:t>25.07.2019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634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840C-6BAB-4157-96FF-32150BC0F542}" type="datetime1">
              <a:rPr lang="tr-TR" smtClean="0"/>
              <a:t>25.07.2019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1238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A4B64-8124-4C20-A2B1-98507F03F95A}" type="datetime1">
              <a:rPr lang="tr-TR" smtClean="0"/>
              <a:t>25.07.2019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136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012F3-93C9-4065-81F6-0B4C0CFBFEDA}" type="datetime1">
              <a:rPr lang="tr-TR" smtClean="0"/>
              <a:t>25.07.2019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029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24912-E9C2-420D-B2A5-39C830643127}" type="datetime1">
              <a:rPr lang="tr-TR" smtClean="0"/>
              <a:t>25.07.2019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CCACD2D-42EE-407C-8C26-76558AA262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518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147455" y="2514600"/>
            <a:ext cx="9357157" cy="2262781"/>
          </a:xfrm>
        </p:spPr>
        <p:txBody>
          <a:bodyPr/>
          <a:lstStyle/>
          <a:p>
            <a:r>
              <a:rPr lang="tr-TR" dirty="0" smtClean="0">
                <a:latin typeface="Algerian" panose="04020705040A02060702" pitchFamily="82" charset="0"/>
              </a:rPr>
              <a:t>KUR’ÂN OKUMA VE TECVİD-I</a:t>
            </a:r>
            <a:endParaRPr lang="tr-TR" dirty="0">
              <a:latin typeface="Algerian" panose="04020705040A02060702" pitchFamily="82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416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C) HADR: </a:t>
            </a:r>
            <a:r>
              <a:rPr lang="tr-TR" dirty="0" err="1" smtClean="0"/>
              <a:t>Kur’ân’ı</a:t>
            </a:r>
            <a:r>
              <a:rPr lang="tr-TR" dirty="0" smtClean="0"/>
              <a:t> </a:t>
            </a:r>
            <a:r>
              <a:rPr lang="tr-TR" dirty="0" err="1" smtClean="0"/>
              <a:t>tecvid</a:t>
            </a:r>
            <a:r>
              <a:rPr lang="tr-TR" dirty="0" smtClean="0"/>
              <a:t> kaidelerine uymak şartıyla </a:t>
            </a:r>
            <a:r>
              <a:rPr lang="tr-TR" dirty="0" err="1" smtClean="0"/>
              <a:t>sür’atli</a:t>
            </a:r>
            <a:r>
              <a:rPr lang="tr-TR" dirty="0" smtClean="0"/>
              <a:t> okumaktır. </a:t>
            </a:r>
            <a:r>
              <a:rPr lang="tr-TR" dirty="0" err="1" smtClean="0"/>
              <a:t>Medd</a:t>
            </a:r>
            <a:r>
              <a:rPr lang="tr-TR" dirty="0" smtClean="0"/>
              <a:t>-i muttasıl, </a:t>
            </a:r>
            <a:r>
              <a:rPr lang="tr-TR" dirty="0" err="1" smtClean="0"/>
              <a:t>medd</a:t>
            </a:r>
            <a:r>
              <a:rPr lang="tr-TR" dirty="0" smtClean="0"/>
              <a:t>-i lâzım en az iki elif miktarı uzatılmalıdır. </a:t>
            </a:r>
            <a:r>
              <a:rPr lang="tr-TR" dirty="0" err="1" smtClean="0"/>
              <a:t>Medd</a:t>
            </a:r>
            <a:r>
              <a:rPr lang="tr-TR" dirty="0" smtClean="0"/>
              <a:t>-i </a:t>
            </a:r>
            <a:r>
              <a:rPr lang="tr-TR" dirty="0" err="1" smtClean="0"/>
              <a:t>ârız</a:t>
            </a:r>
            <a:r>
              <a:rPr lang="tr-TR" dirty="0" smtClean="0"/>
              <a:t>, </a:t>
            </a:r>
            <a:r>
              <a:rPr lang="tr-TR" dirty="0" err="1" smtClean="0"/>
              <a:t>medd</a:t>
            </a:r>
            <a:r>
              <a:rPr lang="tr-TR" dirty="0" smtClean="0"/>
              <a:t>-i munfasıl, </a:t>
            </a:r>
            <a:r>
              <a:rPr lang="tr-TR" dirty="0" err="1" smtClean="0"/>
              <a:t>medd</a:t>
            </a:r>
            <a:r>
              <a:rPr lang="tr-TR" dirty="0" smtClean="0"/>
              <a:t>-i tabiî bir elif miktarı uzatılmalıdır. Şeddeler </a:t>
            </a:r>
            <a:r>
              <a:rPr lang="tr-TR" dirty="0" err="1" smtClean="0"/>
              <a:t>şeddesiz</a:t>
            </a:r>
            <a:r>
              <a:rPr lang="tr-TR" dirty="0" smtClean="0"/>
              <a:t> gibi okunmamalı, kalın ve ince; peltek ve keskin harfler karıştırılmamalıdır. Harflerin mahreç ve sıfatları belli edilmeli, </a:t>
            </a:r>
            <a:r>
              <a:rPr lang="tr-TR" dirty="0" err="1" smtClean="0"/>
              <a:t>ğunneler</a:t>
            </a:r>
            <a:r>
              <a:rPr lang="tr-TR" dirty="0" smtClean="0"/>
              <a:t> belirgin okunmalıdır.</a:t>
            </a:r>
          </a:p>
          <a:p>
            <a:r>
              <a:rPr lang="tr-TR" dirty="0" err="1" smtClean="0"/>
              <a:t>Hadr</a:t>
            </a:r>
            <a:r>
              <a:rPr lang="tr-TR" dirty="0" smtClean="0"/>
              <a:t> okunuşun şartlarını ihlal eden çok hızlı okuyuşlar, </a:t>
            </a:r>
            <a:r>
              <a:rPr lang="tr-TR" dirty="0" err="1" smtClean="0"/>
              <a:t>hezreme</a:t>
            </a:r>
            <a:r>
              <a:rPr lang="tr-TR" dirty="0" smtClean="0"/>
              <a:t> ya da </a:t>
            </a:r>
            <a:r>
              <a:rPr lang="tr-TR" dirty="0" err="1" smtClean="0"/>
              <a:t>tahlît</a:t>
            </a:r>
            <a:r>
              <a:rPr lang="tr-TR" dirty="0" smtClean="0"/>
              <a:t> adıyla anılır. Bu okuyuşlar caiz değildir. 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819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TERTÎL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Tertîl</a:t>
            </a:r>
            <a:r>
              <a:rPr lang="tr-TR" dirty="0" smtClean="0"/>
              <a:t>, </a:t>
            </a:r>
            <a:r>
              <a:rPr lang="tr-TR" dirty="0" err="1" smtClean="0"/>
              <a:t>Kur’ân’ı</a:t>
            </a:r>
            <a:r>
              <a:rPr lang="tr-TR" dirty="0" smtClean="0"/>
              <a:t> dura dura, tane tane </a:t>
            </a:r>
            <a:r>
              <a:rPr lang="tr-TR" dirty="0" err="1" smtClean="0"/>
              <a:t>tecvid</a:t>
            </a:r>
            <a:r>
              <a:rPr lang="tr-TR" dirty="0" smtClean="0"/>
              <a:t> kurallarına, vakıf-</a:t>
            </a:r>
            <a:r>
              <a:rPr lang="tr-TR" dirty="0" err="1" smtClean="0"/>
              <a:t>ibtida</a:t>
            </a:r>
            <a:r>
              <a:rPr lang="tr-TR" dirty="0" smtClean="0"/>
              <a:t> kurallarına uyarak ve anlaya anlaya, manaya nüfuz ederek okumak demektir.</a:t>
            </a:r>
          </a:p>
          <a:p>
            <a:r>
              <a:rPr lang="tr-TR" dirty="0" err="1" smtClean="0"/>
              <a:t>Tertîl</a:t>
            </a:r>
            <a:r>
              <a:rPr lang="tr-TR" dirty="0" smtClean="0"/>
              <a:t>, ayrı bir okuyuş usulü değildir. Tahkik ile daha rahat uygulanmakla birlikte tedvir ya da </a:t>
            </a:r>
            <a:r>
              <a:rPr lang="tr-TR" dirty="0" err="1" smtClean="0"/>
              <a:t>hadr</a:t>
            </a:r>
            <a:r>
              <a:rPr lang="tr-TR" dirty="0" smtClean="0"/>
              <a:t> okuyuş ile </a:t>
            </a:r>
            <a:r>
              <a:rPr lang="tr-TR" smtClean="0"/>
              <a:t>de gerçekleştirilebilir.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1226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Verdana" panose="020B0604030504040204" pitchFamily="34" charset="0"/>
                <a:ea typeface="Verdana" panose="020B0604030504040204" pitchFamily="34" charset="0"/>
              </a:rPr>
              <a:t>TECVİD İLMİNİN TANIMI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88473"/>
            <a:ext cx="10515600" cy="4888490"/>
          </a:xfrm>
        </p:spPr>
        <p:txBody>
          <a:bodyPr>
            <a:noAutofit/>
          </a:bodyPr>
          <a:lstStyle/>
          <a:p>
            <a:r>
              <a:rPr lang="tr-TR" sz="2800" dirty="0"/>
              <a:t>TECVİD İLMİNİN TANIMI</a:t>
            </a:r>
            <a:br>
              <a:rPr lang="tr-TR" sz="2800" dirty="0"/>
            </a:br>
            <a:r>
              <a:rPr lang="tr-TR" sz="2800" dirty="0" err="1"/>
              <a:t>Tecvid</a:t>
            </a:r>
            <a:r>
              <a:rPr lang="tr-TR" sz="2800" dirty="0"/>
              <a:t> (</a:t>
            </a:r>
            <a:r>
              <a:rPr lang="ar-SA" sz="2800" dirty="0"/>
              <a:t>التجويد</a:t>
            </a:r>
            <a:r>
              <a:rPr lang="tr-TR" sz="2800" dirty="0"/>
              <a:t>) kelimesi, </a:t>
            </a:r>
            <a:r>
              <a:rPr lang="ar-SA" sz="2800" dirty="0"/>
              <a:t>جاد يجود جودة</a:t>
            </a:r>
            <a:r>
              <a:rPr lang="tr-TR" sz="2800" dirty="0"/>
              <a:t> kökünden </a:t>
            </a:r>
            <a:r>
              <a:rPr lang="tr-TR" sz="2800" dirty="0" err="1"/>
              <a:t>tef’îl</a:t>
            </a:r>
            <a:r>
              <a:rPr lang="tr-TR" sz="2800" dirty="0"/>
              <a:t> babından bir mastar olup, lügatte «</a:t>
            </a:r>
            <a:r>
              <a:rPr lang="tr-TR" sz="2800" dirty="0" smtClean="0"/>
              <a:t>bir şeyi </a:t>
            </a:r>
            <a:r>
              <a:rPr lang="tr-TR" sz="2800" dirty="0"/>
              <a:t>güzel yapmak, hoş yapmak ve süslenmek» anlamlarına gelir.</a:t>
            </a:r>
            <a:br>
              <a:rPr lang="tr-TR" sz="2800" dirty="0"/>
            </a:br>
            <a:r>
              <a:rPr lang="tr-TR" sz="2800" dirty="0"/>
              <a:t>Terim olarak, </a:t>
            </a:r>
            <a:r>
              <a:rPr lang="tr-TR" sz="2800" dirty="0" err="1"/>
              <a:t>tecvid</a:t>
            </a:r>
            <a:r>
              <a:rPr lang="tr-TR" sz="2800" dirty="0"/>
              <a:t> için şu tanımlar yapılmıştır:</a:t>
            </a:r>
            <a:br>
              <a:rPr lang="tr-TR" sz="2800" dirty="0"/>
            </a:br>
            <a:r>
              <a:rPr lang="tr-TR" sz="2800" dirty="0" err="1" smtClean="0"/>
              <a:t>İbnü’l-Cezerî’nin</a:t>
            </a:r>
            <a:r>
              <a:rPr lang="tr-TR" sz="2800" dirty="0" smtClean="0"/>
              <a:t> tanımı: </a:t>
            </a:r>
            <a:r>
              <a:rPr lang="ar-SA" sz="2800" dirty="0" smtClean="0"/>
              <a:t>وهو إعطاء الحروف حقها من كل صفة و مستحقها ورد كل واحد لأصله</a:t>
            </a:r>
            <a:r>
              <a:rPr lang="tr-TR" sz="2800" dirty="0" smtClean="0"/>
              <a:t>  «</a:t>
            </a:r>
            <a:r>
              <a:rPr lang="tr-TR" sz="2800" dirty="0" err="1" smtClean="0"/>
              <a:t>Tecvid</a:t>
            </a:r>
            <a:r>
              <a:rPr lang="tr-TR" sz="2800" dirty="0" smtClean="0"/>
              <a:t>, harflerin her bir sıfattan hakkını ve </a:t>
            </a:r>
            <a:r>
              <a:rPr lang="tr-TR" sz="2800" dirty="0" err="1" smtClean="0"/>
              <a:t>müstehakkını</a:t>
            </a:r>
            <a:r>
              <a:rPr lang="tr-TR" sz="2800" dirty="0" smtClean="0"/>
              <a:t> vermek ve her bir harfi aslına götürmektir.»</a:t>
            </a:r>
          </a:p>
          <a:p>
            <a:r>
              <a:rPr lang="tr-TR" sz="2800" dirty="0" smtClean="0"/>
              <a:t>Tarifte yer alan «hak», </a:t>
            </a:r>
            <a:r>
              <a:rPr lang="tr-TR" sz="2800" dirty="0" err="1" smtClean="0"/>
              <a:t>sıfât</a:t>
            </a:r>
            <a:r>
              <a:rPr lang="tr-TR" sz="2800" dirty="0" smtClean="0"/>
              <a:t>-ı </a:t>
            </a:r>
            <a:r>
              <a:rPr lang="tr-TR" sz="2800" dirty="0" err="1" smtClean="0"/>
              <a:t>lâzimeler</a:t>
            </a:r>
            <a:r>
              <a:rPr lang="tr-TR" sz="2800" dirty="0" smtClean="0"/>
              <a:t>; «</a:t>
            </a:r>
            <a:r>
              <a:rPr lang="tr-TR" sz="2800" dirty="0" err="1" smtClean="0"/>
              <a:t>müstehak</a:t>
            </a:r>
            <a:r>
              <a:rPr lang="tr-TR" sz="2800" dirty="0" smtClean="0"/>
              <a:t>», </a:t>
            </a:r>
            <a:r>
              <a:rPr lang="tr-TR" sz="2800" dirty="0" err="1" smtClean="0"/>
              <a:t>sıfât</a:t>
            </a:r>
            <a:r>
              <a:rPr lang="tr-TR" sz="2800" dirty="0" smtClean="0"/>
              <a:t>-ı </a:t>
            </a:r>
            <a:r>
              <a:rPr lang="tr-TR" sz="2800" dirty="0" err="1" smtClean="0"/>
              <a:t>ârızalar</a:t>
            </a:r>
            <a:r>
              <a:rPr lang="tr-TR" sz="2800" dirty="0" smtClean="0"/>
              <a:t>; «</a:t>
            </a:r>
            <a:r>
              <a:rPr lang="tr-TR" sz="2800" dirty="0" err="1" smtClean="0"/>
              <a:t>asl</a:t>
            </a:r>
            <a:r>
              <a:rPr lang="tr-TR" sz="2800" dirty="0" smtClean="0"/>
              <a:t>» ise mahreçler anlamına gelmektedir. 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TECVİD İLMİNİN KONUSU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11579" y="1704109"/>
            <a:ext cx="10686457" cy="4849091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Tecvid</a:t>
            </a:r>
            <a:r>
              <a:rPr lang="tr-TR" sz="3200" dirty="0" smtClean="0"/>
              <a:t> ilminin konusu: </a:t>
            </a:r>
            <a:r>
              <a:rPr lang="tr-TR" sz="3200" dirty="0" err="1" smtClean="0"/>
              <a:t>Kur’ân</a:t>
            </a:r>
            <a:r>
              <a:rPr lang="tr-TR" sz="3200" dirty="0" smtClean="0"/>
              <a:t>-ı Kerim’in harflerinin ve kelimelerinin seslendirilişidir.</a:t>
            </a:r>
          </a:p>
          <a:p>
            <a:endParaRPr lang="tr-TR" sz="32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143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TECVDİ İLİMİNİN HÜKMÜ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Tecvid</a:t>
            </a:r>
            <a:r>
              <a:rPr lang="tr-TR" dirty="0"/>
              <a:t> </a:t>
            </a:r>
            <a:r>
              <a:rPr lang="tr-TR" dirty="0" smtClean="0"/>
              <a:t>ilminin hükmü farzdır. Kitap, sünnet ve ümmetin </a:t>
            </a:r>
            <a:r>
              <a:rPr lang="tr-TR" dirty="0" err="1" smtClean="0"/>
              <a:t>icması</a:t>
            </a:r>
            <a:r>
              <a:rPr lang="tr-TR" dirty="0" smtClean="0"/>
              <a:t> ile sabittir.</a:t>
            </a:r>
          </a:p>
          <a:p>
            <a:r>
              <a:rPr lang="tr-TR" dirty="0" err="1" smtClean="0"/>
              <a:t>Müzzemmil</a:t>
            </a:r>
            <a:r>
              <a:rPr lang="tr-TR" dirty="0" smtClean="0"/>
              <a:t> </a:t>
            </a:r>
            <a:r>
              <a:rPr lang="tr-TR" dirty="0" err="1" smtClean="0"/>
              <a:t>sûresi</a:t>
            </a:r>
            <a:r>
              <a:rPr lang="tr-TR" dirty="0" smtClean="0"/>
              <a:t> 4. ayet-i kerimede: «</a:t>
            </a:r>
            <a:r>
              <a:rPr lang="tr-TR" dirty="0" err="1" smtClean="0"/>
              <a:t>Kur’ân’ı</a:t>
            </a:r>
            <a:r>
              <a:rPr lang="tr-TR" dirty="0" smtClean="0"/>
              <a:t> </a:t>
            </a:r>
            <a:r>
              <a:rPr lang="tr-TR" dirty="0" err="1" smtClean="0"/>
              <a:t>tertil</a:t>
            </a:r>
            <a:r>
              <a:rPr lang="tr-TR" dirty="0" smtClean="0"/>
              <a:t> ile (tane tane ayırarak) oku» buyurulmaktadır..</a:t>
            </a:r>
          </a:p>
          <a:p>
            <a:r>
              <a:rPr lang="tr-TR" dirty="0" smtClean="0"/>
              <a:t>Hz.  Peygamber (</a:t>
            </a:r>
            <a:r>
              <a:rPr lang="tr-TR" dirty="0" err="1" smtClean="0"/>
              <a:t>s.a.v</a:t>
            </a:r>
            <a:r>
              <a:rPr lang="tr-TR" dirty="0" smtClean="0"/>
              <a:t>) de söz, emir, uygulama ve tasvipleri ile tecvidin gerekli olduğunu ortaya koymuştur.</a:t>
            </a:r>
          </a:p>
          <a:p>
            <a:r>
              <a:rPr lang="tr-TR" dirty="0" err="1" smtClean="0"/>
              <a:t>Ashab</a:t>
            </a:r>
            <a:r>
              <a:rPr lang="tr-TR" dirty="0" smtClean="0"/>
              <a:t> ve sonraki nesiller, günümüze kadar devam eden </a:t>
            </a:r>
            <a:r>
              <a:rPr lang="tr-TR" dirty="0" err="1" smtClean="0"/>
              <a:t>tecvid</a:t>
            </a:r>
            <a:r>
              <a:rPr lang="tr-TR" dirty="0" smtClean="0"/>
              <a:t> ile kıraat üzerine </a:t>
            </a:r>
            <a:r>
              <a:rPr lang="tr-TR" dirty="0" err="1" smtClean="0"/>
              <a:t>icma</a:t>
            </a:r>
            <a:r>
              <a:rPr lang="tr-TR" dirty="0" smtClean="0"/>
              <a:t> etmiştir.</a:t>
            </a:r>
          </a:p>
          <a:p>
            <a:r>
              <a:rPr lang="tr-TR" dirty="0" smtClean="0"/>
              <a:t>İmam </a:t>
            </a:r>
            <a:r>
              <a:rPr lang="tr-TR" dirty="0" err="1" smtClean="0"/>
              <a:t>İbnü’l-Cezerî</a:t>
            </a:r>
            <a:r>
              <a:rPr lang="tr-TR" dirty="0" smtClean="0"/>
              <a:t>, </a:t>
            </a:r>
            <a:r>
              <a:rPr lang="tr-TR" dirty="0" err="1" smtClean="0"/>
              <a:t>Kur’ân</a:t>
            </a:r>
            <a:r>
              <a:rPr lang="tr-TR" dirty="0" smtClean="0"/>
              <a:t> okuyan Müslümanları tecvidi bilip uygulama açısından üçe ayırmaktadır: 1) Tecvidi bilip uygulayan ve </a:t>
            </a:r>
            <a:r>
              <a:rPr lang="tr-TR" dirty="0" err="1" smtClean="0"/>
              <a:t>me’cur</a:t>
            </a:r>
            <a:r>
              <a:rPr lang="tr-TR" dirty="0" smtClean="0"/>
              <a:t> olanlar. 2)Tecvidi bildiği halde uygulamayıp </a:t>
            </a:r>
            <a:r>
              <a:rPr lang="tr-TR" dirty="0" err="1" smtClean="0"/>
              <a:t>mes’ul</a:t>
            </a:r>
            <a:r>
              <a:rPr lang="tr-TR" dirty="0" smtClean="0"/>
              <a:t> ve günahkar olanlar. 3)Tecvidi bilemeyip veya </a:t>
            </a:r>
            <a:r>
              <a:rPr lang="tr-TR" dirty="0" err="1" smtClean="0"/>
              <a:t>uyugulayamayıp</a:t>
            </a:r>
            <a:r>
              <a:rPr lang="tr-TR" dirty="0" smtClean="0"/>
              <a:t> mazur olanlar.</a:t>
            </a: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854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TECVİD VE KIRAAT İLMİNİ ELDE ETME YOLLARI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 ARZ YOLU: Talebenin dersi hocaya okuması, hocanın dinlemesi, doğruysa tasdik etmesi, yanlış ise düzeltmesidir.</a:t>
            </a:r>
          </a:p>
          <a:p>
            <a:r>
              <a:rPr lang="tr-TR" dirty="0" smtClean="0"/>
              <a:t>2) SEMÂ’ YOLU: Talebenin bir </a:t>
            </a:r>
            <a:r>
              <a:rPr lang="tr-TR" dirty="0" err="1" smtClean="0"/>
              <a:t>fem</a:t>
            </a:r>
            <a:r>
              <a:rPr lang="tr-TR" dirty="0" smtClean="0"/>
              <a:t>-i </a:t>
            </a:r>
            <a:r>
              <a:rPr lang="tr-TR" dirty="0" err="1" smtClean="0"/>
              <a:t>muhsini</a:t>
            </a:r>
            <a:r>
              <a:rPr lang="tr-TR" dirty="0" smtClean="0"/>
              <a:t> (</a:t>
            </a:r>
            <a:r>
              <a:rPr lang="tr-TR" dirty="0" err="1" smtClean="0"/>
              <a:t>tecvid</a:t>
            </a:r>
            <a:r>
              <a:rPr lang="tr-TR" dirty="0" smtClean="0"/>
              <a:t> kurallarını iyi uygulayabilen bir hocayı) dinleyerek </a:t>
            </a:r>
            <a:r>
              <a:rPr lang="tr-TR" dirty="0" err="1" smtClean="0"/>
              <a:t>tecvidli</a:t>
            </a:r>
            <a:r>
              <a:rPr lang="tr-TR" dirty="0" smtClean="0"/>
              <a:t> okumayı öğrenmesidir. </a:t>
            </a:r>
          </a:p>
          <a:p>
            <a:r>
              <a:rPr lang="tr-TR" dirty="0" err="1" smtClean="0"/>
              <a:t>Tecvid</a:t>
            </a:r>
            <a:r>
              <a:rPr lang="tr-TR" dirty="0" smtClean="0"/>
              <a:t> ve kıraat bu iki yoldan başka bir yolla öğrenilemez.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642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LAHN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Lahn</a:t>
            </a:r>
            <a:r>
              <a:rPr lang="tr-TR" dirty="0" smtClean="0"/>
              <a:t>, </a:t>
            </a:r>
            <a:r>
              <a:rPr lang="tr-TR" dirty="0" err="1" smtClean="0"/>
              <a:t>Kur’ân</a:t>
            </a:r>
            <a:r>
              <a:rPr lang="tr-TR" dirty="0" smtClean="0"/>
              <a:t>-ı Kerim’i okurken harflerin sıfatlarında, harekelerinde, sükunlarında ve </a:t>
            </a:r>
            <a:r>
              <a:rPr lang="tr-TR" dirty="0" err="1" smtClean="0"/>
              <a:t>tecvid</a:t>
            </a:r>
            <a:r>
              <a:rPr lang="tr-TR" dirty="0" smtClean="0"/>
              <a:t> kaidelerinin uygulamasında yapılan hatalar demektir.</a:t>
            </a:r>
          </a:p>
          <a:p>
            <a:pPr marL="0" indent="0">
              <a:buNone/>
            </a:pPr>
            <a:r>
              <a:rPr lang="tr-TR" dirty="0" err="1" smtClean="0"/>
              <a:t>Lahn</a:t>
            </a:r>
            <a:r>
              <a:rPr lang="tr-TR" dirty="0" smtClean="0"/>
              <a:t> iki çeşittir: </a:t>
            </a:r>
          </a:p>
          <a:p>
            <a:pPr>
              <a:buAutoNum type="arabicParenR"/>
            </a:pPr>
            <a:r>
              <a:rPr lang="tr-TR" dirty="0" err="1" smtClean="0"/>
              <a:t>Lahn</a:t>
            </a:r>
            <a:r>
              <a:rPr lang="tr-TR" dirty="0" smtClean="0"/>
              <a:t>-ı Celî</a:t>
            </a:r>
          </a:p>
          <a:p>
            <a:pPr>
              <a:buAutoNum type="arabicParenR"/>
            </a:pPr>
            <a:r>
              <a:rPr lang="tr-TR" dirty="0" err="1" smtClean="0"/>
              <a:t>Lahn</a:t>
            </a:r>
            <a:r>
              <a:rPr lang="tr-TR" dirty="0" smtClean="0"/>
              <a:t>-ı </a:t>
            </a:r>
            <a:r>
              <a:rPr lang="tr-TR" dirty="0" err="1" smtClean="0"/>
              <a:t>Hafî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739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LAHN-I CELÎ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316182"/>
            <a:ext cx="8915400" cy="4595040"/>
          </a:xfrm>
        </p:spPr>
        <p:txBody>
          <a:bodyPr>
            <a:normAutofit fontScale="92500"/>
          </a:bodyPr>
          <a:lstStyle/>
          <a:p>
            <a:r>
              <a:rPr lang="tr-TR" dirty="0" err="1" smtClean="0"/>
              <a:t>Lahn</a:t>
            </a:r>
            <a:r>
              <a:rPr lang="tr-TR" dirty="0" smtClean="0"/>
              <a:t>-ı Celî, açık/fâhiş hata demektir. Harflerin mahreçlerinde </a:t>
            </a:r>
            <a:r>
              <a:rPr lang="tr-TR" dirty="0" err="1" smtClean="0"/>
              <a:t>lâzımî</a:t>
            </a:r>
            <a:r>
              <a:rPr lang="tr-TR" dirty="0" smtClean="0"/>
              <a:t> sıfatlarında, harekelerinde ve sükunlarında yapılan hatalardır. </a:t>
            </a:r>
            <a:r>
              <a:rPr lang="tr-TR" dirty="0" err="1" smtClean="0"/>
              <a:t>Tecvid</a:t>
            </a:r>
            <a:r>
              <a:rPr lang="tr-TR" dirty="0" smtClean="0"/>
              <a:t> ve kıraat alanında uzman olan ya da orta seviyede olan kimselerin anlayabilecekleri hatalardır. </a:t>
            </a:r>
          </a:p>
          <a:p>
            <a:r>
              <a:rPr lang="tr-TR" dirty="0" smtClean="0"/>
              <a:t>A. </a:t>
            </a:r>
            <a:r>
              <a:rPr lang="tr-TR" dirty="0" err="1" smtClean="0"/>
              <a:t>Mahrec</a:t>
            </a:r>
            <a:r>
              <a:rPr lang="tr-TR" dirty="0" smtClean="0"/>
              <a:t> ve sıfat konusunda: </a:t>
            </a:r>
            <a:r>
              <a:rPr lang="ar-SA" dirty="0" smtClean="0"/>
              <a:t>ط </a:t>
            </a:r>
            <a:r>
              <a:rPr lang="tr-TR" dirty="0"/>
              <a:t> </a:t>
            </a:r>
            <a:r>
              <a:rPr lang="tr-TR" dirty="0" smtClean="0"/>
              <a:t>harfini </a:t>
            </a:r>
            <a:r>
              <a:rPr lang="ar-SA" dirty="0" smtClean="0"/>
              <a:t>د</a:t>
            </a:r>
            <a:r>
              <a:rPr lang="tr-TR" dirty="0"/>
              <a:t> </a:t>
            </a:r>
            <a:r>
              <a:rPr lang="tr-TR" dirty="0" smtClean="0"/>
              <a:t>; </a:t>
            </a:r>
            <a:r>
              <a:rPr lang="ar-SA" dirty="0" smtClean="0"/>
              <a:t>ص</a:t>
            </a:r>
            <a:r>
              <a:rPr lang="tr-TR" dirty="0" smtClean="0"/>
              <a:t> harfini </a:t>
            </a:r>
            <a:r>
              <a:rPr lang="ar-SA" dirty="0" smtClean="0"/>
              <a:t>س</a:t>
            </a:r>
            <a:r>
              <a:rPr lang="tr-TR" dirty="0" smtClean="0"/>
              <a:t> ; </a:t>
            </a:r>
            <a:r>
              <a:rPr lang="ar-SA" dirty="0" smtClean="0"/>
              <a:t>خ </a:t>
            </a:r>
            <a:r>
              <a:rPr lang="tr-TR" dirty="0" smtClean="0"/>
              <a:t> harfini </a:t>
            </a:r>
            <a:r>
              <a:rPr lang="ar-SA" dirty="0" smtClean="0"/>
              <a:t>ح</a:t>
            </a:r>
            <a:r>
              <a:rPr lang="tr-TR" dirty="0" smtClean="0"/>
              <a:t> veya </a:t>
            </a:r>
            <a:r>
              <a:rPr lang="ar-SA" dirty="0" smtClean="0"/>
              <a:t>ه</a:t>
            </a:r>
            <a:r>
              <a:rPr lang="tr-TR" dirty="0" smtClean="0"/>
              <a:t> okumak gibi.</a:t>
            </a:r>
          </a:p>
          <a:p>
            <a:r>
              <a:rPr lang="tr-TR" dirty="0" smtClean="0"/>
              <a:t>B. Hareke konusunda: </a:t>
            </a:r>
            <a:r>
              <a:rPr lang="ar-SA" dirty="0" smtClean="0"/>
              <a:t>أنعمت عليهم</a:t>
            </a:r>
            <a:r>
              <a:rPr lang="tr-TR" dirty="0" smtClean="0"/>
              <a:t> örneğinde  </a:t>
            </a:r>
            <a:r>
              <a:rPr lang="ar-SA" dirty="0" smtClean="0"/>
              <a:t>ت</a:t>
            </a:r>
            <a:r>
              <a:rPr lang="tr-TR" dirty="0" smtClean="0"/>
              <a:t> harfini </a:t>
            </a:r>
            <a:r>
              <a:rPr lang="tr-TR" dirty="0" err="1" smtClean="0"/>
              <a:t>zammeli</a:t>
            </a:r>
            <a:r>
              <a:rPr lang="tr-TR" dirty="0" smtClean="0"/>
              <a:t> olarak okumak gibi.</a:t>
            </a:r>
          </a:p>
          <a:p>
            <a:r>
              <a:rPr lang="tr-TR" dirty="0" smtClean="0"/>
              <a:t>C. Sükunlar konusunda: </a:t>
            </a:r>
            <a:r>
              <a:rPr lang="ar-SA" dirty="0" smtClean="0"/>
              <a:t>ولا حرمنا</a:t>
            </a:r>
            <a:r>
              <a:rPr lang="tr-TR" dirty="0" smtClean="0"/>
              <a:t> örneğinde </a:t>
            </a:r>
            <a:r>
              <a:rPr lang="ar-SA" dirty="0" smtClean="0"/>
              <a:t>م</a:t>
            </a:r>
            <a:r>
              <a:rPr lang="tr-TR" dirty="0" smtClean="0"/>
              <a:t> harfini </a:t>
            </a:r>
            <a:r>
              <a:rPr lang="tr-TR" dirty="0" err="1" smtClean="0"/>
              <a:t>sükunlu</a:t>
            </a:r>
            <a:r>
              <a:rPr lang="tr-TR" dirty="0" smtClean="0"/>
              <a:t> okumak yerine </a:t>
            </a:r>
            <a:r>
              <a:rPr lang="tr-TR" dirty="0" err="1" smtClean="0"/>
              <a:t>fethalı</a:t>
            </a:r>
            <a:r>
              <a:rPr lang="tr-TR" dirty="0" smtClean="0"/>
              <a:t> okumak gibi.</a:t>
            </a:r>
          </a:p>
          <a:p>
            <a:r>
              <a:rPr lang="tr-TR" dirty="0" smtClean="0"/>
              <a:t>Harf ziyadesi/</a:t>
            </a:r>
            <a:r>
              <a:rPr lang="tr-TR" dirty="0" err="1" smtClean="0"/>
              <a:t>iskatı</a:t>
            </a:r>
            <a:r>
              <a:rPr lang="ar-SA" dirty="0" smtClean="0"/>
              <a:t> </a:t>
            </a:r>
            <a:r>
              <a:rPr lang="tr-TR" dirty="0" smtClean="0"/>
              <a:t> yapmak:  </a:t>
            </a:r>
            <a:r>
              <a:rPr lang="ar-SA" dirty="0" smtClean="0"/>
              <a:t>لم يلد</a:t>
            </a:r>
            <a:r>
              <a:rPr lang="tr-TR" dirty="0" smtClean="0"/>
              <a:t> örneğinde </a:t>
            </a:r>
            <a:r>
              <a:rPr lang="ar-SA" dirty="0" smtClean="0"/>
              <a:t>لم يلدء</a:t>
            </a:r>
            <a:r>
              <a:rPr lang="tr-TR" dirty="0" smtClean="0"/>
              <a:t> şeklinde hemze ilavesi yapmak gibi. </a:t>
            </a:r>
          </a:p>
          <a:p>
            <a:r>
              <a:rPr lang="tr-TR" dirty="0" smtClean="0"/>
              <a:t>Hükmü: Okuyucunun </a:t>
            </a:r>
            <a:r>
              <a:rPr lang="tr-TR" dirty="0" err="1" smtClean="0"/>
              <a:t>lahn</a:t>
            </a:r>
            <a:r>
              <a:rPr lang="tr-TR" dirty="0" smtClean="0"/>
              <a:t>-ı celîden kıraatini koruyarak okuması farz-ı </a:t>
            </a:r>
            <a:r>
              <a:rPr lang="tr-TR" dirty="0" err="1" smtClean="0"/>
              <a:t>ayndır</a:t>
            </a:r>
            <a:r>
              <a:rPr lang="tr-TR" dirty="0" smtClean="0"/>
              <a:t>. Aksi takdirde günahkar olur. Mana bozulursa namaz da bozulur. Güç yetirebildiği halde önemsemeyen ve ihmalkar davrananlar mazur sayılmazlar.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905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LAHN-I HAFÎ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Harflerini sıfat-ı </a:t>
            </a:r>
            <a:r>
              <a:rPr lang="tr-TR" dirty="0" err="1" smtClean="0"/>
              <a:t>ârızalarının</a:t>
            </a:r>
            <a:r>
              <a:rPr lang="tr-TR" dirty="0" smtClean="0"/>
              <a:t> bozulmasından meydana gelen hatalardır. Kıraat ve </a:t>
            </a:r>
            <a:r>
              <a:rPr lang="tr-TR" dirty="0" err="1" smtClean="0"/>
              <a:t>tecvid</a:t>
            </a:r>
            <a:r>
              <a:rPr lang="tr-TR" dirty="0" smtClean="0"/>
              <a:t> ilmine vâkıf olan kimselerin fark edebileceği hatalardır. İki çeşittir:</a:t>
            </a:r>
          </a:p>
          <a:p>
            <a:r>
              <a:rPr lang="tr-TR" dirty="0" smtClean="0"/>
              <a:t>A) Kıraat ve </a:t>
            </a:r>
            <a:r>
              <a:rPr lang="tr-TR" dirty="0" err="1" smtClean="0"/>
              <a:t>tecvid</a:t>
            </a:r>
            <a:r>
              <a:rPr lang="tr-TR" dirty="0" smtClean="0"/>
              <a:t> ilmiyle ilgilenen herkesin anlayabileceği hatalardır. Mesela </a:t>
            </a:r>
            <a:r>
              <a:rPr lang="tr-TR" dirty="0" err="1" smtClean="0"/>
              <a:t>ihfa</a:t>
            </a:r>
            <a:r>
              <a:rPr lang="tr-TR" dirty="0" smtClean="0"/>
              <a:t>, izhar, </a:t>
            </a:r>
            <a:r>
              <a:rPr lang="tr-TR" dirty="0" err="1" smtClean="0"/>
              <a:t>iklab</a:t>
            </a:r>
            <a:r>
              <a:rPr lang="tr-TR" dirty="0" smtClean="0"/>
              <a:t> gibi </a:t>
            </a:r>
            <a:r>
              <a:rPr lang="tr-TR" dirty="0" err="1" smtClean="0"/>
              <a:t>tecvid</a:t>
            </a:r>
            <a:r>
              <a:rPr lang="tr-TR" dirty="0" smtClean="0"/>
              <a:t> kaidelerini uygulamamak gibi. Hükmü, </a:t>
            </a:r>
            <a:r>
              <a:rPr lang="tr-TR" dirty="0" err="1" smtClean="0"/>
              <a:t>tahrimen</a:t>
            </a:r>
            <a:r>
              <a:rPr lang="tr-TR" dirty="0" smtClean="0"/>
              <a:t> mekruhtur. Mazur olmadığı halde yapmaya devam edenler </a:t>
            </a:r>
            <a:r>
              <a:rPr lang="tr-TR" dirty="0" err="1" smtClean="0"/>
              <a:t>mes’uldür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B) Kıraat ve </a:t>
            </a:r>
            <a:r>
              <a:rPr lang="tr-TR" dirty="0" err="1" smtClean="0"/>
              <a:t>tecvid</a:t>
            </a:r>
            <a:r>
              <a:rPr lang="tr-TR" dirty="0" smtClean="0"/>
              <a:t> ilminde oldukça </a:t>
            </a:r>
            <a:r>
              <a:rPr lang="tr-TR" dirty="0" err="1" smtClean="0"/>
              <a:t>mâhir</a:t>
            </a:r>
            <a:r>
              <a:rPr lang="tr-TR" dirty="0" smtClean="0"/>
              <a:t> ve uzman olan kimselerin anlayabileceği hatalardır. Mesela kalın okunması gereken yerde </a:t>
            </a:r>
            <a:r>
              <a:rPr lang="ar-SA" dirty="0" smtClean="0"/>
              <a:t>ر 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ar-SA" dirty="0" smtClean="0"/>
              <a:t>ل</a:t>
            </a:r>
            <a:r>
              <a:rPr lang="tr-TR" dirty="0" smtClean="0"/>
              <a:t> harflerini ince okumak gibi. Hükmü, </a:t>
            </a:r>
            <a:r>
              <a:rPr lang="tr-TR" dirty="0" err="1" smtClean="0"/>
              <a:t>tenzihen</a:t>
            </a:r>
            <a:r>
              <a:rPr lang="tr-TR" dirty="0" smtClean="0"/>
              <a:t> mekruhtur. Bu tür hataları yapanların sevabı eksik olur. Namaz bozulmaz; fakat okuyucunun bu hatalardan uzak durması </a:t>
            </a:r>
            <a:r>
              <a:rPr lang="tr-TR" dirty="0" err="1" smtClean="0"/>
              <a:t>müstehabdır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925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KUR’ÂN OKUNUŞ USÛLLERİ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Kur’ân</a:t>
            </a:r>
            <a:r>
              <a:rPr lang="tr-TR" dirty="0" smtClean="0"/>
              <a:t> okunuş usulleri (</a:t>
            </a:r>
            <a:r>
              <a:rPr lang="tr-TR" dirty="0" err="1" smtClean="0"/>
              <a:t>sür’at</a:t>
            </a:r>
            <a:r>
              <a:rPr lang="tr-TR" dirty="0" smtClean="0"/>
              <a:t> bakımından) üç kısımdır:</a:t>
            </a:r>
          </a:p>
          <a:p>
            <a:r>
              <a:rPr lang="tr-TR" dirty="0" smtClean="0"/>
              <a:t>A) TAHKİK: Her harfin hakkını vermek, </a:t>
            </a:r>
            <a:r>
              <a:rPr lang="tr-TR" dirty="0" err="1" smtClean="0"/>
              <a:t>medleri</a:t>
            </a:r>
            <a:r>
              <a:rPr lang="tr-TR" dirty="0" smtClean="0"/>
              <a:t> yeterince ve azamî haklarını vererek uzatmak, harekelerini birbirinden ayırmak, şeddeleri tam yapmak ve </a:t>
            </a:r>
            <a:r>
              <a:rPr lang="tr-TR" dirty="0" err="1" smtClean="0"/>
              <a:t>ğunnelerin</a:t>
            </a:r>
            <a:r>
              <a:rPr lang="tr-TR" dirty="0" smtClean="0"/>
              <a:t> hakkını yeterince vermektir. </a:t>
            </a:r>
            <a:r>
              <a:rPr lang="tr-TR" dirty="0" err="1" smtClean="0"/>
              <a:t>Medd</a:t>
            </a:r>
            <a:r>
              <a:rPr lang="tr-TR" dirty="0" smtClean="0"/>
              <a:t>-i muttasıl, </a:t>
            </a:r>
            <a:r>
              <a:rPr lang="tr-TR" dirty="0" err="1" smtClean="0"/>
              <a:t>medd</a:t>
            </a:r>
            <a:r>
              <a:rPr lang="tr-TR" dirty="0" smtClean="0"/>
              <a:t>-i munfasıl, </a:t>
            </a:r>
            <a:r>
              <a:rPr lang="tr-TR" dirty="0" err="1" smtClean="0"/>
              <a:t>medd</a:t>
            </a:r>
            <a:r>
              <a:rPr lang="tr-TR" dirty="0" smtClean="0"/>
              <a:t>-i lâzım, uygulamasında dört elif miktarı uzatmak gerekir. </a:t>
            </a:r>
            <a:r>
              <a:rPr lang="tr-TR" dirty="0" err="1" smtClean="0"/>
              <a:t>Medd</a:t>
            </a:r>
            <a:r>
              <a:rPr lang="tr-TR" dirty="0" smtClean="0"/>
              <a:t>-i </a:t>
            </a:r>
            <a:r>
              <a:rPr lang="tr-TR" dirty="0" err="1" smtClean="0"/>
              <a:t>ârız</a:t>
            </a:r>
            <a:r>
              <a:rPr lang="tr-TR" dirty="0" smtClean="0"/>
              <a:t> ise </a:t>
            </a:r>
            <a:r>
              <a:rPr lang="tr-TR" dirty="0" err="1" smtClean="0"/>
              <a:t>tûl</a:t>
            </a:r>
            <a:r>
              <a:rPr lang="tr-TR" dirty="0" smtClean="0"/>
              <a:t> veçhi (dört elif miktarı) daha uygundur. </a:t>
            </a:r>
          </a:p>
          <a:p>
            <a:r>
              <a:rPr lang="tr-TR" dirty="0" smtClean="0"/>
              <a:t>B) TEDVİR: </a:t>
            </a:r>
            <a:r>
              <a:rPr lang="tr-TR" dirty="0" err="1" smtClean="0"/>
              <a:t>Kur’ân’ı</a:t>
            </a:r>
            <a:r>
              <a:rPr lang="tr-TR" dirty="0" smtClean="0"/>
              <a:t> orta </a:t>
            </a:r>
            <a:r>
              <a:rPr lang="tr-TR" dirty="0" err="1" smtClean="0"/>
              <a:t>sür’atte</a:t>
            </a:r>
            <a:r>
              <a:rPr lang="tr-TR" dirty="0" smtClean="0"/>
              <a:t> okumak demektir. </a:t>
            </a:r>
            <a:r>
              <a:rPr lang="tr-TR" dirty="0" err="1" smtClean="0"/>
              <a:t>Medd</a:t>
            </a:r>
            <a:r>
              <a:rPr lang="tr-TR" dirty="0" smtClean="0"/>
              <a:t>-i muttasıl, </a:t>
            </a:r>
            <a:r>
              <a:rPr lang="tr-TR" dirty="0" err="1" smtClean="0"/>
              <a:t>medd</a:t>
            </a:r>
            <a:r>
              <a:rPr lang="tr-TR" dirty="0" smtClean="0"/>
              <a:t>-i munfasıl ve </a:t>
            </a:r>
            <a:r>
              <a:rPr lang="tr-TR" dirty="0" err="1" smtClean="0"/>
              <a:t>medd</a:t>
            </a:r>
            <a:r>
              <a:rPr lang="tr-TR" dirty="0" smtClean="0"/>
              <a:t>-i lâzımlar üçer elif miktarı çekilir. Genel olarak okuyuş temposu </a:t>
            </a:r>
            <a:r>
              <a:rPr lang="tr-TR" dirty="0" err="1" smtClean="0"/>
              <a:t>hadr</a:t>
            </a:r>
            <a:r>
              <a:rPr lang="tr-TR" dirty="0" smtClean="0"/>
              <a:t> ile tahkik arasındadır. </a:t>
            </a:r>
            <a:r>
              <a:rPr lang="tr-TR" dirty="0" err="1" smtClean="0"/>
              <a:t>Ğunneler</a:t>
            </a:r>
            <a:r>
              <a:rPr lang="tr-TR" dirty="0" smtClean="0"/>
              <a:t> 1,5 elif miktarındadır. </a:t>
            </a:r>
            <a:r>
              <a:rPr lang="tr-TR" dirty="0" err="1" smtClean="0"/>
              <a:t>Medd</a:t>
            </a:r>
            <a:r>
              <a:rPr lang="tr-TR" dirty="0" smtClean="0"/>
              <a:t>-i </a:t>
            </a:r>
            <a:r>
              <a:rPr lang="tr-TR" dirty="0" err="1" smtClean="0"/>
              <a:t>Lîn</a:t>
            </a:r>
            <a:r>
              <a:rPr lang="tr-TR" dirty="0" smtClean="0"/>
              <a:t>, sükun-u lâzım ile gelirse üç elif miktarı, sükun-u </a:t>
            </a:r>
            <a:r>
              <a:rPr lang="tr-TR" dirty="0" err="1" smtClean="0"/>
              <a:t>ârız</a:t>
            </a:r>
            <a:r>
              <a:rPr lang="tr-TR" dirty="0" smtClean="0"/>
              <a:t> ise (tercihen) iki elif miktarı uzatılır. </a:t>
            </a:r>
            <a:r>
              <a:rPr lang="tr-TR" dirty="0" err="1" smtClean="0"/>
              <a:t>Medd</a:t>
            </a:r>
            <a:r>
              <a:rPr lang="tr-TR" dirty="0" smtClean="0"/>
              <a:t>-i </a:t>
            </a:r>
            <a:r>
              <a:rPr lang="tr-TR" dirty="0" err="1" smtClean="0"/>
              <a:t>ârız</a:t>
            </a:r>
            <a:r>
              <a:rPr lang="tr-TR" dirty="0" smtClean="0"/>
              <a:t> da (tercihen) iki elif miktarı uzatılır.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CD2D-42EE-407C-8C26-76558AA2625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56069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1635</TotalTime>
  <Words>760</Words>
  <Application>Microsoft Office PowerPoint</Application>
  <PresentationFormat>Geniş ekran</PresentationFormat>
  <Paragraphs>54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Algerian</vt:lpstr>
      <vt:lpstr>Arial</vt:lpstr>
      <vt:lpstr>Calibri</vt:lpstr>
      <vt:lpstr>Century Gothic</vt:lpstr>
      <vt:lpstr>Tahoma</vt:lpstr>
      <vt:lpstr>Times New Roman</vt:lpstr>
      <vt:lpstr>Verdana</vt:lpstr>
      <vt:lpstr>Wingdings 3</vt:lpstr>
      <vt:lpstr>Duman</vt:lpstr>
      <vt:lpstr>KUR’ÂN OKUMA VE TECVİD-I</vt:lpstr>
      <vt:lpstr>TECVİD İLMİNİN TANIMI</vt:lpstr>
      <vt:lpstr>TECVİD İLMİNİN KONUSU </vt:lpstr>
      <vt:lpstr>TECVDİ İLİMİNİN HÜKMÜ</vt:lpstr>
      <vt:lpstr>TECVİD VE KIRAAT İLMİNİ ELDE ETME YOLLARI</vt:lpstr>
      <vt:lpstr>LAHN</vt:lpstr>
      <vt:lpstr>LAHN-I CELÎ</vt:lpstr>
      <vt:lpstr>LAHN-I HAFÎ</vt:lpstr>
      <vt:lpstr>KUR’ÂN OKUNUŞ USÛLLERİ</vt:lpstr>
      <vt:lpstr>PowerPoint Sunusu</vt:lpstr>
      <vt:lpstr>TERTÎL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KUR’ÂN OKUMA VE TECVİD</dc:title>
  <dc:creator>Windows Kullanıcısı</dc:creator>
  <cp:lastModifiedBy>Windows Kullanıcısı</cp:lastModifiedBy>
  <cp:revision>25</cp:revision>
  <dcterms:created xsi:type="dcterms:W3CDTF">2019-07-22T09:21:05Z</dcterms:created>
  <dcterms:modified xsi:type="dcterms:W3CDTF">2019-07-25T13:10:39Z</dcterms:modified>
</cp:coreProperties>
</file>