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7561263" cy="10693400"/>
  <p:notesSz cx="6858000" cy="9144000"/>
  <p:defaultTextStyle>
    <a:defPPr>
      <a:defRPr lang="tr-TR"/>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Açık Stil 1 - Vurgu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2172" y="72"/>
      </p:cViewPr>
      <p:guideLst>
        <p:guide orient="horz" pos="3368"/>
        <p:guide pos="238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8" name="7 Başlık"/>
          <p:cNvSpPr>
            <a:spLocks noGrp="1"/>
          </p:cNvSpPr>
          <p:nvPr>
            <p:ph type="ctrTitle"/>
          </p:nvPr>
        </p:nvSpPr>
        <p:spPr>
          <a:xfrm>
            <a:off x="348981" y="2138680"/>
            <a:ext cx="6805137" cy="2851573"/>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tr-TR" smtClean="0"/>
              <a:t>Asıl başlık stili için tıklatın</a:t>
            </a:r>
            <a:endParaRPr kumimoji="0" lang="en-US"/>
          </a:p>
        </p:txBody>
      </p:sp>
      <p:sp>
        <p:nvSpPr>
          <p:cNvPr id="28" name="27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17" name="16 Altbilgi Yer Tutucusu"/>
          <p:cNvSpPr>
            <a:spLocks noGrp="1"/>
          </p:cNvSpPr>
          <p:nvPr>
            <p:ph type="ftr" sz="quarter" idx="11"/>
          </p:nvPr>
        </p:nvSpPr>
        <p:spPr/>
        <p:txBody>
          <a:bodyPr/>
          <a:lstStyle/>
          <a:p>
            <a:endParaRPr lang="tr-TR"/>
          </a:p>
        </p:txBody>
      </p:sp>
      <p:sp>
        <p:nvSpPr>
          <p:cNvPr id="29" name="2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
        <p:nvSpPr>
          <p:cNvPr id="9" name="8 Alt Başlık"/>
          <p:cNvSpPr>
            <a:spLocks noGrp="1"/>
          </p:cNvSpPr>
          <p:nvPr>
            <p:ph type="subTitle" idx="1"/>
          </p:nvPr>
        </p:nvSpPr>
        <p:spPr>
          <a:xfrm>
            <a:off x="1134190" y="5194981"/>
            <a:ext cx="5292884" cy="2732758"/>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5481916" y="428232"/>
            <a:ext cx="1701284" cy="9124045"/>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378063" y="428232"/>
            <a:ext cx="4977831" cy="912404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1323221" y="950525"/>
            <a:ext cx="5859979" cy="2851573"/>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1323221" y="3910289"/>
            <a:ext cx="5859979" cy="235403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a:xfrm>
            <a:off x="6553095" y="10005260"/>
            <a:ext cx="630105" cy="569325"/>
          </a:xfrm>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378063" y="2495127"/>
            <a:ext cx="3339558" cy="705715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3843642" y="2495127"/>
            <a:ext cx="3339558" cy="705715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378063" y="425756"/>
            <a:ext cx="6805137" cy="1782233"/>
          </a:xfrm>
        </p:spPr>
        <p:txBody>
          <a:bodyPr anchor="ctr"/>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378063" y="2393638"/>
            <a:ext cx="3340871" cy="1170828"/>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3841017" y="2393638"/>
            <a:ext cx="3342183" cy="1170828"/>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378063" y="3683283"/>
            <a:ext cx="3340871" cy="5868994"/>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3841017" y="3683283"/>
            <a:ext cx="3342183" cy="5868994"/>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378064" y="425756"/>
            <a:ext cx="2487603" cy="1811937"/>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378064" y="2376312"/>
            <a:ext cx="2487603" cy="7175965"/>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2956244" y="425756"/>
            <a:ext cx="4226956" cy="9126521"/>
          </a:xfrm>
        </p:spPr>
        <p:txBody>
          <a:bodyPr/>
          <a:lstStyle>
            <a:lvl1pPr>
              <a:defRPr sz="2600"/>
            </a:lvl1pPr>
            <a:lvl2pPr>
              <a:defRPr sz="2400"/>
            </a:lvl2pPr>
            <a:lvl3pPr>
              <a:defRPr sz="22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512253" y="950525"/>
            <a:ext cx="4536758" cy="814382"/>
          </a:xfrm>
        </p:spPr>
        <p:txBody>
          <a:bodyPr lIns="45720" rIns="45720" bIns="0" anchor="b">
            <a:sp3d prstMaterial="softEdge"/>
          </a:bodyPr>
          <a:lstStyle>
            <a:lvl1pPr algn="ctr">
              <a:buNone/>
              <a:defRPr sz="2000" b="1"/>
            </a:lvl1pPr>
          </a:lstStyle>
          <a:p>
            <a:r>
              <a:rPr kumimoji="0" lang="tr-TR" smtClean="0"/>
              <a:t>Asıl başlık stili için tıklatın</a:t>
            </a:r>
            <a:endParaRPr kumimoji="0" lang="en-US"/>
          </a:p>
        </p:txBody>
      </p:sp>
      <p:sp>
        <p:nvSpPr>
          <p:cNvPr id="3" name="2 Resim Yer Tutucusu"/>
          <p:cNvSpPr>
            <a:spLocks noGrp="1"/>
          </p:cNvSpPr>
          <p:nvPr>
            <p:ph type="pic" idx="1"/>
          </p:nvPr>
        </p:nvSpPr>
        <p:spPr>
          <a:xfrm>
            <a:off x="1512253" y="2856524"/>
            <a:ext cx="4536758" cy="6178409"/>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tr-TR" smtClean="0">
                <a:solidFill>
                  <a:schemeClr val="lt1"/>
                </a:solidFill>
                <a:latin typeface="+mn-lt"/>
                <a:ea typeface="+mn-ea"/>
                <a:cs typeface="+mn-cs"/>
              </a:rPr>
              <a:t>Resim eklemek için simgeyi tıklatın</a:t>
            </a:r>
            <a:endParaRPr kumimoji="0" lang="en-US" dirty="0">
              <a:solidFill>
                <a:schemeClr val="lt1"/>
              </a:solidFill>
              <a:latin typeface="+mn-lt"/>
              <a:ea typeface="+mn-ea"/>
              <a:cs typeface="+mn-cs"/>
            </a:endParaRPr>
          </a:p>
        </p:txBody>
      </p:sp>
      <p:sp>
        <p:nvSpPr>
          <p:cNvPr id="4" name="3 Metin Yer Tutucusu"/>
          <p:cNvSpPr>
            <a:spLocks noGrp="1"/>
          </p:cNvSpPr>
          <p:nvPr>
            <p:ph type="body" sz="half" idx="2"/>
          </p:nvPr>
        </p:nvSpPr>
        <p:spPr>
          <a:xfrm>
            <a:off x="1512253" y="1819324"/>
            <a:ext cx="4536758" cy="826956"/>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31.07.2017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21 Başlık Yer Tutucusu"/>
          <p:cNvSpPr>
            <a:spLocks noGrp="1"/>
          </p:cNvSpPr>
          <p:nvPr>
            <p:ph type="title"/>
          </p:nvPr>
        </p:nvSpPr>
        <p:spPr>
          <a:xfrm>
            <a:off x="378063" y="428232"/>
            <a:ext cx="6805137" cy="1782233"/>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tr-TR" smtClean="0"/>
              <a:t>Asıl başlık stili için tıklatın</a:t>
            </a:r>
            <a:endParaRPr kumimoji="0" lang="en-US"/>
          </a:p>
        </p:txBody>
      </p:sp>
      <p:sp>
        <p:nvSpPr>
          <p:cNvPr id="13" name="12 Metin Yer Tutucusu"/>
          <p:cNvSpPr>
            <a:spLocks noGrp="1"/>
          </p:cNvSpPr>
          <p:nvPr>
            <p:ph type="body" idx="1"/>
          </p:nvPr>
        </p:nvSpPr>
        <p:spPr>
          <a:xfrm>
            <a:off x="378063" y="2495127"/>
            <a:ext cx="6805137" cy="7342801"/>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13 Veri Yer Tutucusu"/>
          <p:cNvSpPr>
            <a:spLocks noGrp="1"/>
          </p:cNvSpPr>
          <p:nvPr>
            <p:ph type="dt" sz="half" idx="2"/>
          </p:nvPr>
        </p:nvSpPr>
        <p:spPr>
          <a:xfrm>
            <a:off x="378063" y="10005260"/>
            <a:ext cx="1764295" cy="569325"/>
          </a:xfrm>
          <a:prstGeom prst="rect">
            <a:avLst/>
          </a:prstGeom>
        </p:spPr>
        <p:txBody>
          <a:bodyPr vert="horz" anchor="b"/>
          <a:lstStyle>
            <a:lvl1pPr algn="l" eaLnBrk="1" latinLnBrk="0" hangingPunct="1">
              <a:defRPr kumimoji="0" sz="1200">
                <a:solidFill>
                  <a:schemeClr val="tx1">
                    <a:shade val="50000"/>
                  </a:schemeClr>
                </a:solidFill>
              </a:defRPr>
            </a:lvl1pPr>
          </a:lstStyle>
          <a:p>
            <a:fld id="{D9F75050-0E15-4C5B-92B0-66D068882F1F}" type="datetimeFigureOut">
              <a:rPr lang="tr-TR" smtClean="0"/>
              <a:pPr/>
              <a:t>31.07.2017</a:t>
            </a:fld>
            <a:endParaRPr lang="tr-TR"/>
          </a:p>
        </p:txBody>
      </p:sp>
      <p:sp>
        <p:nvSpPr>
          <p:cNvPr id="3" name="2 Altbilgi Yer Tutucusu"/>
          <p:cNvSpPr>
            <a:spLocks noGrp="1"/>
          </p:cNvSpPr>
          <p:nvPr>
            <p:ph type="ftr" sz="quarter" idx="3"/>
          </p:nvPr>
        </p:nvSpPr>
        <p:spPr>
          <a:xfrm>
            <a:off x="2583432" y="10005260"/>
            <a:ext cx="2394400" cy="5693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tr-TR"/>
          </a:p>
        </p:txBody>
      </p:sp>
      <p:sp>
        <p:nvSpPr>
          <p:cNvPr id="23" name="22 Slayt Numarası Yer Tutucusu"/>
          <p:cNvSpPr>
            <a:spLocks noGrp="1"/>
          </p:cNvSpPr>
          <p:nvPr>
            <p:ph type="sldNum" sz="quarter" idx="4"/>
          </p:nvPr>
        </p:nvSpPr>
        <p:spPr>
          <a:xfrm>
            <a:off x="6553095" y="10005260"/>
            <a:ext cx="630105" cy="5693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3 Dikdörtgen"/>
          <p:cNvSpPr/>
          <p:nvPr/>
        </p:nvSpPr>
        <p:spPr>
          <a:xfrm>
            <a:off x="108223" y="162124"/>
            <a:ext cx="7344816" cy="10414050"/>
          </a:xfrm>
          <a:prstGeom prst="rect">
            <a:avLst/>
          </a:prstGeom>
          <a:solidFill>
            <a:schemeClr val="accent3">
              <a:lumMod val="20000"/>
              <a:lumOff val="80000"/>
            </a:schemeClr>
          </a:solidFill>
        </p:spPr>
        <p:style>
          <a:lnRef idx="2">
            <a:schemeClr val="accent4"/>
          </a:lnRef>
          <a:fillRef idx="1">
            <a:schemeClr val="lt1"/>
          </a:fillRef>
          <a:effectRef idx="0">
            <a:schemeClr val="accent4"/>
          </a:effectRef>
          <a:fontRef idx="minor">
            <a:schemeClr val="dk1"/>
          </a:fontRef>
        </p:style>
        <p:txBody>
          <a:bodyPr rtlCol="0" anchor="ctr"/>
          <a:lstStyle/>
          <a:p>
            <a:pPr algn="r"/>
            <a:endParaRPr lang="tr-TR" dirty="0"/>
          </a:p>
        </p:txBody>
      </p:sp>
      <p:sp>
        <p:nvSpPr>
          <p:cNvPr id="3" name="2 Metin kutusu"/>
          <p:cNvSpPr txBox="1"/>
          <p:nvPr/>
        </p:nvSpPr>
        <p:spPr>
          <a:xfrm>
            <a:off x="796484" y="199090"/>
            <a:ext cx="6120680" cy="523220"/>
          </a:xfrm>
          <a:prstGeom prst="rect">
            <a:avLst/>
          </a:prstGeom>
          <a:noFill/>
        </p:spPr>
        <p:txBody>
          <a:bodyPr wrap="square" rtlCol="0">
            <a:spAutoFit/>
          </a:bodyPr>
          <a:lstStyle/>
          <a:p>
            <a:pPr algn="ctr"/>
            <a:r>
              <a:rPr lang="tr-TR" sz="1200" b="1" dirty="0" smtClean="0">
                <a:effectLst>
                  <a:outerShdw blurRad="38100" dist="38100" dir="2700000" algn="tl">
                    <a:srgbClr val="000000">
                      <a:alpha val="43137"/>
                    </a:srgbClr>
                  </a:outerShdw>
                </a:effectLst>
                <a:latin typeface="Times New Roman" pitchFamily="18" charset="0"/>
                <a:cs typeface="Times New Roman" pitchFamily="18" charset="0"/>
              </a:rPr>
              <a:t>PİGMENT BASKIYA YENİ BİR YAKLAŞIM</a:t>
            </a:r>
          </a:p>
          <a:p>
            <a:pPr algn="ctr"/>
            <a:endParaRPr lang="tr-TR" sz="1600" dirty="0"/>
          </a:p>
        </p:txBody>
      </p:sp>
      <p:pic>
        <p:nvPicPr>
          <p:cNvPr id="1026" name="Picture 2" descr="C:\Users\user\Desktop\sdu_logo.jpg"/>
          <p:cNvPicPr>
            <a:picLocks noChangeAspect="1" noChangeArrowheads="1"/>
          </p:cNvPicPr>
          <p:nvPr/>
        </p:nvPicPr>
        <p:blipFill>
          <a:blip r:embed="rId2" cstate="print"/>
          <a:srcRect/>
          <a:stretch>
            <a:fillRect/>
          </a:stretch>
        </p:blipFill>
        <p:spPr bwMode="auto">
          <a:xfrm>
            <a:off x="6858923" y="207022"/>
            <a:ext cx="576064" cy="576064"/>
          </a:xfrm>
          <a:prstGeom prst="rect">
            <a:avLst/>
          </a:prstGeom>
          <a:noFill/>
        </p:spPr>
      </p:pic>
      <p:pic>
        <p:nvPicPr>
          <p:cNvPr id="1027" name="Picture 3" descr="C:\Users\user\Desktop\iumtwlf2evbigenjm5dypjzn220116791730iumtwlf2evbigenjm5dypjzn220116791730.jpg"/>
          <p:cNvPicPr>
            <a:picLocks noChangeAspect="1" noChangeArrowheads="1"/>
          </p:cNvPicPr>
          <p:nvPr/>
        </p:nvPicPr>
        <p:blipFill>
          <a:blip r:embed="rId3" cstate="print"/>
          <a:srcRect l="8150" t="13609" r="10355" b="9467"/>
          <a:stretch>
            <a:fillRect/>
          </a:stretch>
        </p:blipFill>
        <p:spPr bwMode="auto">
          <a:xfrm>
            <a:off x="6282859" y="212862"/>
            <a:ext cx="576064" cy="576064"/>
          </a:xfrm>
          <a:prstGeom prst="rect">
            <a:avLst/>
          </a:prstGeom>
          <a:noFill/>
        </p:spPr>
      </p:pic>
      <p:sp>
        <p:nvSpPr>
          <p:cNvPr id="9" name="8 Metin kutusu"/>
          <p:cNvSpPr txBox="1"/>
          <p:nvPr/>
        </p:nvSpPr>
        <p:spPr>
          <a:xfrm>
            <a:off x="535223" y="382215"/>
            <a:ext cx="6480720" cy="723275"/>
          </a:xfrm>
          <a:prstGeom prst="rect">
            <a:avLst/>
          </a:prstGeom>
          <a:noFill/>
        </p:spPr>
        <p:txBody>
          <a:bodyPr wrap="square" rtlCol="0">
            <a:spAutoFit/>
          </a:bodyPr>
          <a:lstStyle/>
          <a:p>
            <a:pPr algn="ctr">
              <a:spcAft>
                <a:spcPts val="0"/>
              </a:spcAft>
            </a:pPr>
            <a:r>
              <a:rPr lang="tr-TR" sz="900" b="1" dirty="0" smtClean="0">
                <a:solidFill>
                  <a:srgbClr val="000000"/>
                </a:solidFill>
                <a:latin typeface="Times New Roman" pitchFamily="18" charset="0"/>
                <a:ea typeface="Times New Roman"/>
                <a:cs typeface="Times New Roman" pitchFamily="18" charset="0"/>
              </a:rPr>
              <a:t>K. AKÇALI</a:t>
            </a:r>
            <a:r>
              <a:rPr lang="tr-TR" sz="900" b="1" baseline="30000" dirty="0" smtClean="0">
                <a:solidFill>
                  <a:srgbClr val="000000"/>
                </a:solidFill>
                <a:latin typeface="Times New Roman" pitchFamily="18" charset="0"/>
                <a:ea typeface="Times New Roman"/>
                <a:cs typeface="Times New Roman" pitchFamily="18" charset="0"/>
              </a:rPr>
              <a:t>1 </a:t>
            </a:r>
            <a:r>
              <a:rPr lang="tr-TR" sz="900" b="1" dirty="0" smtClean="0">
                <a:solidFill>
                  <a:srgbClr val="000000"/>
                </a:solidFill>
                <a:latin typeface="Times New Roman" pitchFamily="18" charset="0"/>
                <a:ea typeface="Times New Roman"/>
                <a:cs typeface="Times New Roman" pitchFamily="18" charset="0"/>
              </a:rPr>
              <a:t>,</a:t>
            </a:r>
            <a:r>
              <a:rPr lang="tr-TR" sz="900" b="1" baseline="30000" dirty="0" smtClean="0">
                <a:solidFill>
                  <a:srgbClr val="000000"/>
                </a:solidFill>
                <a:latin typeface="Times New Roman" pitchFamily="18" charset="0"/>
                <a:ea typeface="Times New Roman"/>
                <a:cs typeface="Times New Roman" pitchFamily="18" charset="0"/>
              </a:rPr>
              <a:t> </a:t>
            </a:r>
            <a:r>
              <a:rPr lang="tr-TR" sz="900" b="1" dirty="0" smtClean="0">
                <a:solidFill>
                  <a:srgbClr val="000000"/>
                </a:solidFill>
                <a:latin typeface="Times New Roman" pitchFamily="18" charset="0"/>
                <a:ea typeface="Times New Roman"/>
                <a:cs typeface="Times New Roman" pitchFamily="18" charset="0"/>
              </a:rPr>
              <a:t>M. OKTAV BULUT</a:t>
            </a:r>
            <a:r>
              <a:rPr lang="tr-TR" sz="900" b="1" baseline="30000" dirty="0" smtClean="0">
                <a:solidFill>
                  <a:srgbClr val="000000"/>
                </a:solidFill>
                <a:latin typeface="Times New Roman" pitchFamily="18" charset="0"/>
                <a:ea typeface="Times New Roman"/>
                <a:cs typeface="Times New Roman" pitchFamily="18" charset="0"/>
              </a:rPr>
              <a:t>2</a:t>
            </a:r>
          </a:p>
          <a:p>
            <a:pPr algn="ctr"/>
            <a:r>
              <a:rPr lang="tr-TR" sz="900" baseline="30000" dirty="0" smtClean="0">
                <a:solidFill>
                  <a:srgbClr val="000000"/>
                </a:solidFill>
                <a:latin typeface="Times New Roman" pitchFamily="18" charset="0"/>
                <a:ea typeface="Times New Roman"/>
                <a:cs typeface="Times New Roman" pitchFamily="18" charset="0"/>
              </a:rPr>
              <a:t>1</a:t>
            </a:r>
            <a:r>
              <a:rPr lang="tr-TR" sz="900" dirty="0" smtClean="0">
                <a:solidFill>
                  <a:srgbClr val="000000"/>
                </a:solidFill>
                <a:latin typeface="Times New Roman" pitchFamily="18" charset="0"/>
                <a:ea typeface="Times New Roman"/>
                <a:cs typeface="Times New Roman" pitchFamily="18" charset="0"/>
              </a:rPr>
              <a:t>Bartın Üniversitesi, </a:t>
            </a:r>
            <a:r>
              <a:rPr lang="tr-TR" sz="900" dirty="0" smtClean="0">
                <a:solidFill>
                  <a:srgbClr val="000000"/>
                </a:solidFill>
                <a:latin typeface="Times New Roman" pitchFamily="18" charset="0"/>
                <a:ea typeface="Times New Roman"/>
                <a:cs typeface="Times New Roman" pitchFamily="18" charset="0"/>
              </a:rPr>
              <a:t>Ulus</a:t>
            </a:r>
            <a:r>
              <a:rPr lang="tr-TR" sz="900" dirty="0" smtClean="0">
                <a:solidFill>
                  <a:srgbClr val="000000"/>
                </a:solidFill>
                <a:latin typeface="Times New Roman" pitchFamily="18" charset="0"/>
                <a:ea typeface="Times New Roman"/>
                <a:cs typeface="Times New Roman" pitchFamily="18" charset="0"/>
              </a:rPr>
              <a:t> </a:t>
            </a:r>
            <a:r>
              <a:rPr lang="tr-TR" sz="900" dirty="0" smtClean="0">
                <a:solidFill>
                  <a:srgbClr val="000000"/>
                </a:solidFill>
                <a:latin typeface="Times New Roman" pitchFamily="18" charset="0"/>
                <a:ea typeface="Times New Roman"/>
                <a:cs typeface="Times New Roman" pitchFamily="18" charset="0"/>
              </a:rPr>
              <a:t>Meslek Yüksekokulu, Tekstil, Giyim, Ayakkabı ve Deri Bölümü, BARTIN</a:t>
            </a:r>
            <a:endParaRPr lang="tr-TR" sz="900" dirty="0" smtClean="0">
              <a:latin typeface="Times New Roman" pitchFamily="18" charset="0"/>
              <a:ea typeface="Times New Roman"/>
              <a:cs typeface="Times New Roman" pitchFamily="18" charset="0"/>
            </a:endParaRPr>
          </a:p>
          <a:p>
            <a:pPr algn="ctr">
              <a:spcAft>
                <a:spcPts val="0"/>
              </a:spcAft>
            </a:pPr>
            <a:r>
              <a:rPr lang="tr-TR" sz="900" baseline="30000" dirty="0" smtClean="0">
                <a:solidFill>
                  <a:srgbClr val="000000"/>
                </a:solidFill>
                <a:latin typeface="Times New Roman" pitchFamily="18" charset="0"/>
                <a:ea typeface="Times New Roman"/>
                <a:cs typeface="Times New Roman" pitchFamily="18" charset="0"/>
              </a:rPr>
              <a:t>2</a:t>
            </a:r>
            <a:r>
              <a:rPr lang="tr-TR" sz="900" dirty="0" smtClean="0">
                <a:solidFill>
                  <a:srgbClr val="000000"/>
                </a:solidFill>
                <a:latin typeface="Times New Roman" pitchFamily="18" charset="0"/>
                <a:ea typeface="Times New Roman"/>
                <a:cs typeface="Times New Roman" pitchFamily="18" charset="0"/>
              </a:rPr>
              <a:t>Süleyman Demirel Üniversitesi Mühendislik Fakültesi Tekstil Mühendisliği Bölümü ISPARTA</a:t>
            </a:r>
            <a:endParaRPr lang="tr-TR" sz="900" dirty="0" smtClean="0">
              <a:latin typeface="Times New Roman" pitchFamily="18" charset="0"/>
              <a:ea typeface="Times New Roman"/>
              <a:cs typeface="Times New Roman" pitchFamily="18" charset="0"/>
            </a:endParaRPr>
          </a:p>
          <a:p>
            <a:endParaRPr lang="tr-TR" sz="1400" dirty="0">
              <a:latin typeface="Arial" pitchFamily="34" charset="0"/>
              <a:cs typeface="Arial" pitchFamily="34" charset="0"/>
            </a:endParaRPr>
          </a:p>
        </p:txBody>
      </p:sp>
      <p:sp>
        <p:nvSpPr>
          <p:cNvPr id="10" name="9 Dikdörtgen"/>
          <p:cNvSpPr/>
          <p:nvPr/>
        </p:nvSpPr>
        <p:spPr>
          <a:xfrm>
            <a:off x="130671" y="891663"/>
            <a:ext cx="7200800" cy="9684511"/>
          </a:xfrm>
          <a:prstGeom prst="rect">
            <a:avLst/>
          </a:prstGeom>
          <a:gradFill>
            <a:gsLst>
              <a:gs pos="0">
                <a:schemeClr val="bg1">
                  <a:tint val="50000"/>
                  <a:satMod val="180000"/>
                </a:schemeClr>
              </a:gs>
              <a:gs pos="100000">
                <a:schemeClr val="bg1">
                  <a:shade val="45000"/>
                  <a:satMod val="120000"/>
                </a:schemeClr>
              </a:gs>
            </a:gsLst>
            <a:path path="circle">
              <a:fillToRect r="100000" b="100000"/>
            </a:path>
          </a:gradFill>
          <a:ln>
            <a:solidFill>
              <a:schemeClr val="accent4">
                <a:lumMod val="60000"/>
                <a:lumOff val="40000"/>
              </a:schemeClr>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tr-TR" dirty="0"/>
          </a:p>
        </p:txBody>
      </p:sp>
      <p:sp>
        <p:nvSpPr>
          <p:cNvPr id="11" name="10 Metin kutusu"/>
          <p:cNvSpPr txBox="1"/>
          <p:nvPr/>
        </p:nvSpPr>
        <p:spPr>
          <a:xfrm>
            <a:off x="285911" y="969244"/>
            <a:ext cx="7056784" cy="2139047"/>
          </a:xfrm>
          <a:prstGeom prst="rect">
            <a:avLst/>
          </a:prstGeom>
          <a:noFill/>
        </p:spPr>
        <p:txBody>
          <a:bodyPr wrap="square" rtlCol="0">
            <a:spAutoFit/>
          </a:bodyPr>
          <a:lstStyle/>
          <a:p>
            <a:pPr algn="ctr"/>
            <a:r>
              <a:rPr lang="tr-TR" sz="700" b="1" dirty="0" smtClean="0">
                <a:latin typeface="Times New Roman" pitchFamily="18" charset="0"/>
                <a:cs typeface="Times New Roman" pitchFamily="18" charset="0"/>
              </a:rPr>
              <a:t>ÖZET</a:t>
            </a:r>
          </a:p>
          <a:p>
            <a:pPr algn="just"/>
            <a:r>
              <a:rPr lang="tr-TR" sz="700" dirty="0">
                <a:latin typeface="Times New Roman" pitchFamily="18" charset="0"/>
                <a:cs typeface="Times New Roman" pitchFamily="18" charset="0"/>
              </a:rPr>
              <a:t>Çalışmanın amacı, çeşitli renklendirme işlemleri sonrasında nihai üründe kullanım ve işletme verimliliği açısından gözlemlenen dezavantajların ortadan kaldırılması için farklı bir proses </a:t>
            </a:r>
            <a:r>
              <a:rPr lang="tr-TR" sz="700" dirty="0" err="1">
                <a:latin typeface="Times New Roman" pitchFamily="18" charset="0"/>
                <a:cs typeface="Times New Roman" pitchFamily="18" charset="0"/>
              </a:rPr>
              <a:t>eldesidir</a:t>
            </a:r>
            <a:r>
              <a:rPr lang="tr-TR" sz="700" dirty="0">
                <a:latin typeface="Times New Roman" pitchFamily="18" charset="0"/>
                <a:cs typeface="Times New Roman" pitchFamily="18" charset="0"/>
              </a:rPr>
              <a:t>. </a:t>
            </a:r>
            <a:r>
              <a:rPr lang="tr-TR" sz="700" dirty="0" smtClean="0">
                <a:latin typeface="Times New Roman" pitchFamily="18" charset="0"/>
                <a:cs typeface="Times New Roman" pitchFamily="18" charset="0"/>
              </a:rPr>
              <a:t>Çalışmamızda </a:t>
            </a:r>
            <a:r>
              <a:rPr lang="tr-TR" sz="700" dirty="0">
                <a:latin typeface="Times New Roman" pitchFamily="18" charset="0"/>
                <a:cs typeface="Times New Roman" pitchFamily="18" charset="0"/>
              </a:rPr>
              <a:t>pamuklu kumaş numunelerinin amorf silika, pomza ve kolemanit katkılı pigment baskı patı hazırlanarak yapılan baskı işlemi sonrasında kopma mukavemeti, güç </a:t>
            </a:r>
            <a:r>
              <a:rPr lang="tr-TR" sz="700" dirty="0" err="1">
                <a:latin typeface="Times New Roman" pitchFamily="18" charset="0"/>
                <a:cs typeface="Times New Roman" pitchFamily="18" charset="0"/>
              </a:rPr>
              <a:t>tutuşurluk</a:t>
            </a:r>
            <a:r>
              <a:rPr lang="tr-TR" sz="700" dirty="0">
                <a:latin typeface="Times New Roman" pitchFamily="18" charset="0"/>
                <a:cs typeface="Times New Roman" pitchFamily="18" charset="0"/>
              </a:rPr>
              <a:t>, su iticilik ve hava geçirgenliği gibi </a:t>
            </a:r>
            <a:r>
              <a:rPr lang="tr-TR" sz="700" dirty="0" smtClean="0">
                <a:latin typeface="Times New Roman" pitchFamily="18" charset="0"/>
                <a:cs typeface="Times New Roman" pitchFamily="18" charset="0"/>
              </a:rPr>
              <a:t>fonksiyonel özelliklerinin </a:t>
            </a:r>
            <a:r>
              <a:rPr lang="tr-TR" sz="700" dirty="0">
                <a:latin typeface="Times New Roman" pitchFamily="18" charset="0"/>
                <a:cs typeface="Times New Roman" pitchFamily="18" charset="0"/>
              </a:rPr>
              <a:t>incelenmiştir. Doğal esaslı malzemelerin kullanıldığı bu yöntemde, yüksek kopma mukavemeti, güç </a:t>
            </a:r>
            <a:r>
              <a:rPr lang="tr-TR" sz="700" dirty="0" err="1">
                <a:latin typeface="Times New Roman" pitchFamily="18" charset="0"/>
                <a:cs typeface="Times New Roman" pitchFamily="18" charset="0"/>
              </a:rPr>
              <a:t>tutuşurluk</a:t>
            </a:r>
            <a:r>
              <a:rPr lang="tr-TR" sz="700" dirty="0">
                <a:latin typeface="Times New Roman" pitchFamily="18" charset="0"/>
                <a:cs typeface="Times New Roman" pitchFamily="18" charset="0"/>
              </a:rPr>
              <a:t> ve su iticilik değerlerine sahip, hava geçirgenliği ve maliyeti düşük pamuklu kumaş </a:t>
            </a:r>
            <a:r>
              <a:rPr lang="tr-TR" sz="700" dirty="0" err="1">
                <a:latin typeface="Times New Roman" pitchFamily="18" charset="0"/>
                <a:cs typeface="Times New Roman" pitchFamily="18" charset="0"/>
              </a:rPr>
              <a:t>eldesi</a:t>
            </a:r>
            <a:r>
              <a:rPr lang="tr-TR" sz="700" dirty="0">
                <a:latin typeface="Times New Roman" pitchFamily="18" charset="0"/>
                <a:cs typeface="Times New Roman" pitchFamily="18" charset="0"/>
              </a:rPr>
              <a:t> mümkün </a:t>
            </a:r>
            <a:r>
              <a:rPr lang="tr-TR" sz="700" dirty="0" smtClean="0">
                <a:latin typeface="Times New Roman" pitchFamily="18" charset="0"/>
                <a:cs typeface="Times New Roman" pitchFamily="18" charset="0"/>
              </a:rPr>
              <a:t>olmaktadır. Baskı </a:t>
            </a:r>
            <a:r>
              <a:rPr lang="tr-TR" sz="700" dirty="0">
                <a:latin typeface="Times New Roman" pitchFamily="18" charset="0"/>
                <a:cs typeface="Times New Roman" pitchFamily="18" charset="0"/>
              </a:rPr>
              <a:t>patının </a:t>
            </a:r>
            <a:r>
              <a:rPr lang="tr-TR" sz="700" dirty="0" err="1">
                <a:latin typeface="Times New Roman" pitchFamily="18" charset="0"/>
                <a:cs typeface="Times New Roman" pitchFamily="18" charset="0"/>
              </a:rPr>
              <a:t>fiksajı</a:t>
            </a:r>
            <a:r>
              <a:rPr lang="tr-TR" sz="700" dirty="0">
                <a:latin typeface="Times New Roman" pitchFamily="18" charset="0"/>
                <a:cs typeface="Times New Roman" pitchFamily="18" charset="0"/>
              </a:rPr>
              <a:t> </a:t>
            </a:r>
            <a:r>
              <a:rPr lang="tr-TR" sz="700" dirty="0" err="1" smtClean="0">
                <a:latin typeface="Times New Roman" pitchFamily="18" charset="0"/>
                <a:cs typeface="Times New Roman" pitchFamily="18" charset="0"/>
              </a:rPr>
              <a:t>binder</a:t>
            </a:r>
            <a:r>
              <a:rPr lang="tr-TR" sz="700" dirty="0" smtClean="0">
                <a:latin typeface="Times New Roman" pitchFamily="18" charset="0"/>
                <a:cs typeface="Times New Roman" pitchFamily="18" charset="0"/>
              </a:rPr>
              <a:t> </a:t>
            </a:r>
            <a:r>
              <a:rPr lang="tr-TR" sz="700" dirty="0">
                <a:latin typeface="Times New Roman" pitchFamily="18" charset="0"/>
                <a:cs typeface="Times New Roman" pitchFamily="18" charset="0"/>
              </a:rPr>
              <a:t>yardımcı kimyasalları yerine sol- jel yöntemi ile gerçekleştirilmiş ve yeni bir baskı prosesi elde edilmiştir</a:t>
            </a:r>
            <a:r>
              <a:rPr lang="tr-TR" sz="700" dirty="0" smtClean="0">
                <a:latin typeface="Times New Roman" pitchFamily="18" charset="0"/>
                <a:cs typeface="Times New Roman" pitchFamily="18" charset="0"/>
              </a:rPr>
              <a:t>.</a:t>
            </a:r>
          </a:p>
          <a:p>
            <a:pPr algn="just"/>
            <a:endParaRPr lang="tr-TR" sz="700" dirty="0" smtClean="0">
              <a:latin typeface="Times New Roman" pitchFamily="18" charset="0"/>
              <a:cs typeface="Times New Roman" pitchFamily="18" charset="0"/>
            </a:endParaRPr>
          </a:p>
          <a:p>
            <a:pPr algn="just"/>
            <a:r>
              <a:rPr lang="tr-TR" sz="700" b="1" dirty="0" smtClean="0">
                <a:latin typeface="Times New Roman" pitchFamily="18" charset="0"/>
                <a:cs typeface="Times New Roman" pitchFamily="18" charset="0"/>
              </a:rPr>
              <a:t>Anahtar Kelimeler: </a:t>
            </a:r>
            <a:r>
              <a:rPr lang="tr-TR" sz="700" dirty="0" smtClean="0">
                <a:latin typeface="Times New Roman" pitchFamily="18" charset="0"/>
                <a:cs typeface="Times New Roman" pitchFamily="18" charset="0"/>
              </a:rPr>
              <a:t>Sol-Jel Kaplama, Pamuklu Kumaş, Pomza, Amorf Silika, Kolemanit</a:t>
            </a:r>
          </a:p>
          <a:p>
            <a:pPr algn="just"/>
            <a:endParaRPr lang="tr-TR" sz="700" dirty="0">
              <a:latin typeface="Times New Roman" pitchFamily="18" charset="0"/>
              <a:cs typeface="Times New Roman" pitchFamily="18" charset="0"/>
            </a:endParaRPr>
          </a:p>
          <a:p>
            <a:pPr algn="ctr"/>
            <a:r>
              <a:rPr lang="tr-TR" sz="700" b="1" dirty="0" smtClean="0">
                <a:latin typeface="Times New Roman" pitchFamily="18" charset="0"/>
                <a:cs typeface="Times New Roman" pitchFamily="18" charset="0"/>
              </a:rPr>
              <a:t>ABSTRACT</a:t>
            </a:r>
          </a:p>
          <a:p>
            <a:pPr algn="just"/>
            <a:r>
              <a:rPr lang="en-US" sz="700" dirty="0">
                <a:latin typeface="Times New Roman" panose="02020603050405020304" pitchFamily="18" charset="0"/>
                <a:cs typeface="Times New Roman" panose="02020603050405020304" pitchFamily="18" charset="0"/>
              </a:rPr>
              <a:t>Abstract The aim of this article is describing the ways of eliminating the common disadvantages related with the usage of end product and operating efficiency observed in various coloring processes. In our previous study in 2015, cotton fabric samples were printed with pigment printing paste added amorphous silica, pumice and </a:t>
            </a:r>
            <a:r>
              <a:rPr lang="en-US" sz="700" dirty="0" err="1">
                <a:latin typeface="Times New Roman" panose="02020603050405020304" pitchFamily="18" charset="0"/>
                <a:cs typeface="Times New Roman" panose="02020603050405020304" pitchFamily="18" charset="0"/>
              </a:rPr>
              <a:t>colemanite</a:t>
            </a:r>
            <a:r>
              <a:rPr lang="en-US" sz="700" dirty="0">
                <a:latin typeface="Times New Roman" panose="02020603050405020304" pitchFamily="18" charset="0"/>
                <a:cs typeface="Times New Roman" panose="02020603050405020304" pitchFamily="18" charset="0"/>
              </a:rPr>
              <a:t> and then its functional properties such as tensile strength, flame </a:t>
            </a:r>
            <a:r>
              <a:rPr lang="en-US" sz="700" dirty="0" err="1">
                <a:latin typeface="Times New Roman" panose="02020603050405020304" pitchFamily="18" charset="0"/>
                <a:cs typeface="Times New Roman" panose="02020603050405020304" pitchFamily="18" charset="0"/>
              </a:rPr>
              <a:t>retardancy</a:t>
            </a:r>
            <a:r>
              <a:rPr lang="en-US" sz="700" dirty="0">
                <a:latin typeface="Times New Roman" panose="02020603050405020304" pitchFamily="18" charset="0"/>
                <a:cs typeface="Times New Roman" panose="02020603050405020304" pitchFamily="18" charset="0"/>
              </a:rPr>
              <a:t>, water repellency, air permeability were investigated. Applying this production method with the usage of natural materials, it will be possible to obtain cotton fabric with high tensile strength, flame </a:t>
            </a:r>
            <a:r>
              <a:rPr lang="en-US" sz="700" dirty="0" err="1">
                <a:latin typeface="Times New Roman" panose="02020603050405020304" pitchFamily="18" charset="0"/>
                <a:cs typeface="Times New Roman" panose="02020603050405020304" pitchFamily="18" charset="0"/>
              </a:rPr>
              <a:t>retardancy</a:t>
            </a:r>
            <a:r>
              <a:rPr lang="en-US" sz="700" dirty="0">
                <a:latin typeface="Times New Roman" panose="02020603050405020304" pitchFamily="18" charset="0"/>
                <a:cs typeface="Times New Roman" panose="02020603050405020304" pitchFamily="18" charset="0"/>
              </a:rPr>
              <a:t>, water repellency, less air permeability and low </a:t>
            </a:r>
            <a:r>
              <a:rPr lang="en-US" sz="700" dirty="0" smtClean="0">
                <a:latin typeface="Times New Roman" panose="02020603050405020304" pitchFamily="18" charset="0"/>
                <a:cs typeface="Times New Roman" panose="02020603050405020304" pitchFamily="18" charset="0"/>
              </a:rPr>
              <a:t>cost. </a:t>
            </a:r>
            <a:r>
              <a:rPr lang="en-US" sz="700" dirty="0">
                <a:latin typeface="Times New Roman" panose="02020603050405020304" pitchFamily="18" charset="0"/>
                <a:cs typeface="Times New Roman" panose="02020603050405020304" pitchFamily="18" charset="0"/>
              </a:rPr>
              <a:t>In this study, based on our previous work, pigment printing process was carried out printing paste in which added </a:t>
            </a:r>
            <a:r>
              <a:rPr lang="en-US" sz="700" dirty="0" err="1">
                <a:latin typeface="Times New Roman" panose="02020603050405020304" pitchFamily="18" charset="0"/>
                <a:cs typeface="Times New Roman" panose="02020603050405020304" pitchFamily="18" charset="0"/>
              </a:rPr>
              <a:t>colemanite</a:t>
            </a:r>
            <a:r>
              <a:rPr lang="en-US" sz="700" dirty="0">
                <a:latin typeface="Times New Roman" panose="02020603050405020304" pitchFamily="18" charset="0"/>
                <a:cs typeface="Times New Roman" panose="02020603050405020304" pitchFamily="18" charset="0"/>
              </a:rPr>
              <a:t>, pumice and amorphous silica and dyes. The fixation of paste was performed using sol-gel method instead of binder </a:t>
            </a:r>
            <a:r>
              <a:rPr lang="en-US" sz="700" dirty="0" smtClean="0">
                <a:latin typeface="Times New Roman" panose="02020603050405020304" pitchFamily="18" charset="0"/>
                <a:cs typeface="Times New Roman" panose="02020603050405020304" pitchFamily="18" charset="0"/>
              </a:rPr>
              <a:t>and </a:t>
            </a:r>
            <a:r>
              <a:rPr lang="en-US" sz="700" dirty="0">
                <a:latin typeface="Times New Roman" panose="02020603050405020304" pitchFamily="18" charset="0"/>
                <a:cs typeface="Times New Roman" panose="02020603050405020304" pitchFamily="18" charset="0"/>
              </a:rPr>
              <a:t>a new printing process was obtained. </a:t>
            </a:r>
            <a:endParaRPr lang="tr-TR" sz="700" dirty="0" smtClean="0">
              <a:latin typeface="Times New Roman" panose="02020603050405020304" pitchFamily="18" charset="0"/>
              <a:cs typeface="Times New Roman" panose="02020603050405020304" pitchFamily="18" charset="0"/>
            </a:endParaRPr>
          </a:p>
          <a:p>
            <a:pPr algn="just"/>
            <a:endParaRPr lang="tr-TR" sz="700" dirty="0">
              <a:latin typeface="Times New Roman" pitchFamily="18" charset="0"/>
              <a:cs typeface="Times New Roman" pitchFamily="18" charset="0"/>
            </a:endParaRPr>
          </a:p>
          <a:p>
            <a:pPr algn="just"/>
            <a:r>
              <a:rPr lang="tr-TR" sz="700" b="1" dirty="0" err="1" smtClean="0">
                <a:latin typeface="Times New Roman" pitchFamily="18" charset="0"/>
                <a:cs typeface="Times New Roman" pitchFamily="18" charset="0"/>
              </a:rPr>
              <a:t>Key</a:t>
            </a:r>
            <a:r>
              <a:rPr lang="tr-TR" sz="700" b="1" dirty="0" smtClean="0">
                <a:latin typeface="Times New Roman" pitchFamily="18" charset="0"/>
                <a:cs typeface="Times New Roman" pitchFamily="18" charset="0"/>
              </a:rPr>
              <a:t> </a:t>
            </a:r>
            <a:r>
              <a:rPr lang="tr-TR" sz="700" b="1" dirty="0" err="1" smtClean="0">
                <a:latin typeface="Times New Roman" pitchFamily="18" charset="0"/>
                <a:cs typeface="Times New Roman" pitchFamily="18" charset="0"/>
              </a:rPr>
              <a:t>Words</a:t>
            </a:r>
            <a:r>
              <a:rPr lang="tr-TR" sz="700" b="1" dirty="0" smtClean="0">
                <a:latin typeface="Times New Roman" pitchFamily="18" charset="0"/>
                <a:cs typeface="Times New Roman" pitchFamily="18" charset="0"/>
              </a:rPr>
              <a:t>: </a:t>
            </a:r>
            <a:r>
              <a:rPr lang="tr-TR" sz="700" dirty="0" smtClean="0">
                <a:latin typeface="Times New Roman" pitchFamily="18" charset="0"/>
                <a:cs typeface="Times New Roman" pitchFamily="18" charset="0"/>
              </a:rPr>
              <a:t>Sol-Gel </a:t>
            </a:r>
            <a:r>
              <a:rPr lang="tr-TR" sz="700" dirty="0" err="1" smtClean="0">
                <a:latin typeface="Times New Roman" pitchFamily="18" charset="0"/>
                <a:cs typeface="Times New Roman" pitchFamily="18" charset="0"/>
              </a:rPr>
              <a:t>Process</a:t>
            </a:r>
            <a:r>
              <a:rPr lang="tr-TR" sz="700" dirty="0" smtClean="0">
                <a:latin typeface="Times New Roman" pitchFamily="18" charset="0"/>
                <a:cs typeface="Times New Roman" pitchFamily="18" charset="0"/>
              </a:rPr>
              <a:t>, </a:t>
            </a:r>
            <a:r>
              <a:rPr lang="tr-TR" sz="700" dirty="0" err="1" smtClean="0">
                <a:latin typeface="Times New Roman" pitchFamily="18" charset="0"/>
                <a:cs typeface="Times New Roman" pitchFamily="18" charset="0"/>
              </a:rPr>
              <a:t>Cotton</a:t>
            </a:r>
            <a:r>
              <a:rPr lang="tr-TR" sz="700" dirty="0" smtClean="0">
                <a:latin typeface="Times New Roman" pitchFamily="18" charset="0"/>
                <a:cs typeface="Times New Roman" pitchFamily="18" charset="0"/>
              </a:rPr>
              <a:t> </a:t>
            </a:r>
            <a:r>
              <a:rPr lang="tr-TR" sz="700" dirty="0" err="1" smtClean="0">
                <a:latin typeface="Times New Roman" pitchFamily="18" charset="0"/>
                <a:cs typeface="Times New Roman" pitchFamily="18" charset="0"/>
              </a:rPr>
              <a:t>Fabric</a:t>
            </a:r>
            <a:r>
              <a:rPr lang="tr-TR" sz="700" dirty="0" smtClean="0">
                <a:latin typeface="Times New Roman" pitchFamily="18" charset="0"/>
                <a:cs typeface="Times New Roman" pitchFamily="18" charset="0"/>
              </a:rPr>
              <a:t>, </a:t>
            </a:r>
            <a:r>
              <a:rPr lang="tr-TR" sz="700" dirty="0" err="1" smtClean="0">
                <a:latin typeface="Times New Roman" pitchFamily="18" charset="0"/>
                <a:cs typeface="Times New Roman" pitchFamily="18" charset="0"/>
              </a:rPr>
              <a:t>Pumice</a:t>
            </a:r>
            <a:r>
              <a:rPr lang="tr-TR" sz="700" dirty="0" smtClean="0">
                <a:latin typeface="Times New Roman" pitchFamily="18" charset="0"/>
                <a:cs typeface="Times New Roman" pitchFamily="18" charset="0"/>
              </a:rPr>
              <a:t>, </a:t>
            </a:r>
            <a:r>
              <a:rPr lang="tr-TR" sz="700" dirty="0" err="1" smtClean="0">
                <a:latin typeface="Times New Roman" pitchFamily="18" charset="0"/>
                <a:cs typeface="Times New Roman" pitchFamily="18" charset="0"/>
              </a:rPr>
              <a:t>Amorphous</a:t>
            </a:r>
            <a:r>
              <a:rPr lang="tr-TR" sz="700" dirty="0" smtClean="0">
                <a:latin typeface="Times New Roman" pitchFamily="18" charset="0"/>
                <a:cs typeface="Times New Roman" pitchFamily="18" charset="0"/>
              </a:rPr>
              <a:t> </a:t>
            </a:r>
            <a:r>
              <a:rPr lang="tr-TR" sz="700" dirty="0" err="1" smtClean="0">
                <a:latin typeface="Times New Roman" pitchFamily="18" charset="0"/>
                <a:cs typeface="Times New Roman" pitchFamily="18" charset="0"/>
              </a:rPr>
              <a:t>Silica</a:t>
            </a:r>
            <a:r>
              <a:rPr lang="tr-TR" sz="700" dirty="0" smtClean="0">
                <a:latin typeface="Times New Roman" pitchFamily="18" charset="0"/>
                <a:cs typeface="Times New Roman" pitchFamily="18" charset="0"/>
              </a:rPr>
              <a:t>, </a:t>
            </a:r>
            <a:r>
              <a:rPr lang="tr-TR" sz="700" dirty="0" err="1" smtClean="0">
                <a:latin typeface="Times New Roman" pitchFamily="18" charset="0"/>
                <a:cs typeface="Times New Roman" pitchFamily="18" charset="0"/>
              </a:rPr>
              <a:t>Colemanite</a:t>
            </a:r>
            <a:endParaRPr lang="tr-TR" sz="700" dirty="0">
              <a:latin typeface="Times New Roman" pitchFamily="18" charset="0"/>
              <a:cs typeface="Times New Roman" pitchFamily="18" charset="0"/>
            </a:endParaRPr>
          </a:p>
          <a:p>
            <a:pPr algn="just"/>
            <a:endParaRPr lang="tr-TR" sz="700" dirty="0" smtClean="0">
              <a:latin typeface="Times New Roman" pitchFamily="18" charset="0"/>
              <a:cs typeface="Times New Roman" pitchFamily="18" charset="0"/>
            </a:endParaRPr>
          </a:p>
        </p:txBody>
      </p:sp>
      <p:pic>
        <p:nvPicPr>
          <p:cNvPr id="7" name="Resim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763" y="6117868"/>
            <a:ext cx="2027515" cy="1580448"/>
          </a:xfrm>
          <a:prstGeom prst="rect">
            <a:avLst/>
          </a:prstGeom>
        </p:spPr>
      </p:pic>
      <p:sp>
        <p:nvSpPr>
          <p:cNvPr id="5" name="Metin kutusu 4"/>
          <p:cNvSpPr txBox="1"/>
          <p:nvPr/>
        </p:nvSpPr>
        <p:spPr>
          <a:xfrm>
            <a:off x="255232" y="3098629"/>
            <a:ext cx="2397600" cy="7771358"/>
          </a:xfrm>
          <a:prstGeom prst="rect">
            <a:avLst/>
          </a:prstGeom>
          <a:noFill/>
        </p:spPr>
        <p:txBody>
          <a:bodyPr wrap="square" rtlCol="0">
            <a:spAutoFit/>
          </a:bodyPr>
          <a:lstStyle/>
          <a:p>
            <a:pPr>
              <a:spcAft>
                <a:spcPts val="0"/>
              </a:spcAft>
            </a:pPr>
            <a:r>
              <a:rPr lang="tr-TR" sz="800" b="1" dirty="0" smtClean="0">
                <a:solidFill>
                  <a:srgbClr val="000000"/>
                </a:solidFill>
                <a:latin typeface="Times New Roman" panose="02020603050405020304" pitchFamily="18" charset="0"/>
                <a:ea typeface="Times New Roman" panose="02020603050405020304" pitchFamily="18" charset="0"/>
              </a:rPr>
              <a:t>GİRİŞ</a:t>
            </a:r>
          </a:p>
          <a:p>
            <a:pPr algn="just"/>
            <a:r>
              <a:rPr lang="tr-TR" sz="700" dirty="0">
                <a:latin typeface="Times New Roman" panose="02020603050405020304" pitchFamily="18" charset="0"/>
                <a:cs typeface="Times New Roman" panose="02020603050405020304" pitchFamily="18" charset="0"/>
              </a:rPr>
              <a:t>Günümüzün ekolojik sorumlulukları ve önceliklerine paralel olarak tüm sektörlerde olduğu gibi tekstil sektörü de tekstil materyali uygulamaları bazında alternatif yöntemlere yönelmiştir. </a:t>
            </a:r>
          </a:p>
          <a:p>
            <a:pPr algn="just"/>
            <a:r>
              <a:rPr lang="tr-TR" sz="700" dirty="0">
                <a:latin typeface="Times New Roman" panose="02020603050405020304" pitchFamily="18" charset="0"/>
                <a:cs typeface="Times New Roman" panose="02020603050405020304" pitchFamily="18" charset="0"/>
              </a:rPr>
              <a:t>Yeni tekstil aplikasyon yöntemlerinin geliştirilmesi üzerine yapılan çalışmalarda kullanılan önemli bir yöntemde sol-jel metodudur. Özellikle sol-jel teknolojisi kumaş haslıklarının geliştirilmesi,</a:t>
            </a:r>
            <a:r>
              <a:rPr lang="tr-TR" sz="700" dirty="0">
                <a:solidFill>
                  <a:srgbClr val="FF0000"/>
                </a:solidFill>
                <a:latin typeface="Times New Roman" panose="02020603050405020304" pitchFamily="18" charset="0"/>
                <a:cs typeface="Times New Roman" panose="02020603050405020304" pitchFamily="18" charset="0"/>
              </a:rPr>
              <a:t> </a:t>
            </a:r>
            <a:r>
              <a:rPr lang="tr-TR" sz="700" dirty="0">
                <a:latin typeface="Times New Roman" panose="02020603050405020304" pitchFamily="18" charset="0"/>
                <a:cs typeface="Times New Roman" panose="02020603050405020304" pitchFamily="18" charset="0"/>
              </a:rPr>
              <a:t>bariyer etkisi </a:t>
            </a:r>
            <a:r>
              <a:rPr lang="tr-TR" sz="700" dirty="0" err="1">
                <a:latin typeface="Times New Roman" panose="02020603050405020304" pitchFamily="18" charset="0"/>
                <a:cs typeface="Times New Roman" panose="02020603050405020304" pitchFamily="18" charset="0"/>
              </a:rPr>
              <a:t>eldesi</a:t>
            </a:r>
            <a:r>
              <a:rPr lang="tr-TR" sz="700" dirty="0">
                <a:latin typeface="Times New Roman" panose="02020603050405020304" pitchFamily="18" charset="0"/>
                <a:cs typeface="Times New Roman" panose="02020603050405020304" pitchFamily="18" charset="0"/>
              </a:rPr>
              <a:t> ve kumaş dayanım özelliklerinin geliştirilmesi konusunda yaygın olarak kullanılmaktadır [</a:t>
            </a:r>
            <a:r>
              <a:rPr lang="tr-TR" sz="700" dirty="0" smtClean="0">
                <a:latin typeface="Times New Roman" panose="02020603050405020304" pitchFamily="18" charset="0"/>
                <a:cs typeface="Times New Roman" panose="02020603050405020304" pitchFamily="18" charset="0"/>
              </a:rPr>
              <a:t>1,2].</a:t>
            </a:r>
            <a:endParaRPr lang="tr-TR" sz="7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Solüsyon ve jelleşme kelimelerinin temelde ismini oluşturduğu sol jel yöntemi; günümüzde yaygın olarak kullanılan yaş kimyasal tekniklerden biridir. Temel olarak sol jel işlemi; uygun bir çözücü içerisinde, asit yada baz </a:t>
            </a:r>
            <a:r>
              <a:rPr lang="tr-TR" sz="700" dirty="0" err="1">
                <a:latin typeface="Times New Roman" panose="02020603050405020304" pitchFamily="18" charset="0"/>
                <a:cs typeface="Times New Roman" panose="02020603050405020304" pitchFamily="18" charset="0"/>
              </a:rPr>
              <a:t>katalizörlü</a:t>
            </a:r>
            <a:r>
              <a:rPr lang="tr-TR" sz="700" dirty="0">
                <a:latin typeface="Times New Roman" panose="02020603050405020304" pitchFamily="18" charset="0"/>
                <a:cs typeface="Times New Roman" panose="02020603050405020304" pitchFamily="18" charset="0"/>
              </a:rPr>
              <a:t> ortamda, bir metal </a:t>
            </a:r>
            <a:r>
              <a:rPr lang="tr-TR" sz="700" dirty="0" err="1">
                <a:latin typeface="Times New Roman" panose="02020603050405020304" pitchFamily="18" charset="0"/>
                <a:cs typeface="Times New Roman" panose="02020603050405020304" pitchFamily="18" charset="0"/>
              </a:rPr>
              <a:t>alkoksit</a:t>
            </a:r>
            <a:r>
              <a:rPr lang="tr-TR" sz="700" dirty="0">
                <a:latin typeface="Times New Roman" panose="02020603050405020304" pitchFamily="18" charset="0"/>
                <a:cs typeface="Times New Roman" panose="02020603050405020304" pitchFamily="18" charset="0"/>
              </a:rPr>
              <a:t> (M(OR)n) veya metal tuzu (</a:t>
            </a:r>
            <a:r>
              <a:rPr lang="tr-TR" sz="700" dirty="0" err="1">
                <a:latin typeface="Times New Roman" panose="02020603050405020304" pitchFamily="18" charset="0"/>
                <a:cs typeface="Times New Roman" panose="02020603050405020304" pitchFamily="18" charset="0"/>
              </a:rPr>
              <a:t>MAXn</a:t>
            </a:r>
            <a:r>
              <a:rPr lang="tr-TR" sz="700" dirty="0">
                <a:latin typeface="Times New Roman" panose="02020603050405020304" pitchFamily="18" charset="0"/>
                <a:cs typeface="Times New Roman" panose="02020603050405020304" pitchFamily="18" charset="0"/>
              </a:rPr>
              <a:t>) ön başlatıcının kullanılması sonucu hidroliz ve </a:t>
            </a:r>
            <a:r>
              <a:rPr lang="tr-TR" sz="700" dirty="0" err="1">
                <a:latin typeface="Times New Roman" panose="02020603050405020304" pitchFamily="18" charset="0"/>
                <a:cs typeface="Times New Roman" panose="02020603050405020304" pitchFamily="18" charset="0"/>
              </a:rPr>
              <a:t>kondenzasyon</a:t>
            </a:r>
            <a:r>
              <a:rPr lang="tr-TR" sz="700" dirty="0">
                <a:latin typeface="Times New Roman" panose="02020603050405020304" pitchFamily="18" charset="0"/>
                <a:cs typeface="Times New Roman" panose="02020603050405020304" pitchFamily="18" charset="0"/>
              </a:rPr>
              <a:t> reaksiyonlarının gerçekleşmesi sonucu gerçekleşmektedir </a:t>
            </a:r>
            <a:r>
              <a:rPr lang="tr-TR" sz="700" dirty="0" smtClean="0">
                <a:latin typeface="Times New Roman" panose="02020603050405020304" pitchFamily="18" charset="0"/>
                <a:cs typeface="Times New Roman" panose="02020603050405020304" pitchFamily="18" charset="0"/>
              </a:rPr>
              <a:t>[3].</a:t>
            </a:r>
            <a:endParaRPr lang="tr-TR" sz="7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Sol jel yöntemi kullanılarak elde edilen sol jel çözeltilerinin farklı yöntemler kullanılarak kaplama işlemi gerçekleştirilebilmektedir. Bu yöntemler daldırmalı kaplama, püskürtme yolu ile kaplama, akış yöntemi ile kaplama, çekim ve döndürme yöntemi ile kaplama, </a:t>
            </a:r>
            <a:r>
              <a:rPr lang="tr-TR" sz="700" dirty="0" err="1">
                <a:latin typeface="Times New Roman" panose="02020603050405020304" pitchFamily="18" charset="0"/>
                <a:cs typeface="Times New Roman" panose="02020603050405020304" pitchFamily="18" charset="0"/>
              </a:rPr>
              <a:t>laminer</a:t>
            </a:r>
            <a:r>
              <a:rPr lang="tr-TR" sz="700" dirty="0">
                <a:latin typeface="Times New Roman" panose="02020603050405020304" pitchFamily="18" charset="0"/>
                <a:cs typeface="Times New Roman" panose="02020603050405020304" pitchFamily="18" charset="0"/>
              </a:rPr>
              <a:t> kaplama, merdaneli kaplama ve baskı yolu ile kaplama yöntemleridir.</a:t>
            </a:r>
          </a:p>
          <a:p>
            <a:pPr algn="just"/>
            <a:r>
              <a:rPr lang="tr-TR" sz="700" dirty="0">
                <a:latin typeface="Times New Roman" panose="02020603050405020304" pitchFamily="18" charset="0"/>
                <a:cs typeface="Times New Roman" panose="02020603050405020304" pitchFamily="18" charset="0"/>
              </a:rPr>
              <a:t>Sol jel işlemi sonucu farklı özelliklere sahip ve farklı alanlarda kullanılan ürünlerin </a:t>
            </a:r>
            <a:r>
              <a:rPr lang="tr-TR" sz="700" dirty="0" err="1">
                <a:latin typeface="Times New Roman" panose="02020603050405020304" pitchFamily="18" charset="0"/>
                <a:cs typeface="Times New Roman" panose="02020603050405020304" pitchFamily="18" charset="0"/>
              </a:rPr>
              <a:t>eldesi</a:t>
            </a:r>
            <a:r>
              <a:rPr lang="tr-TR" sz="700" dirty="0">
                <a:latin typeface="Times New Roman" panose="02020603050405020304" pitchFamily="18" charset="0"/>
                <a:cs typeface="Times New Roman" panose="02020603050405020304" pitchFamily="18" charset="0"/>
              </a:rPr>
              <a:t> mümkündür </a:t>
            </a:r>
            <a:r>
              <a:rPr lang="tr-TR" sz="700" dirty="0" smtClean="0">
                <a:latin typeface="Times New Roman" panose="02020603050405020304" pitchFamily="18" charset="0"/>
                <a:cs typeface="Times New Roman" panose="02020603050405020304" pitchFamily="18" charset="0"/>
              </a:rPr>
              <a:t>[4].</a:t>
            </a:r>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     </a:t>
            </a:r>
            <a:endParaRPr lang="tr-TR" sz="700" dirty="0" smtClean="0">
              <a:latin typeface="Times New Roman" panose="02020603050405020304" pitchFamily="18" charset="0"/>
              <a:cs typeface="Times New Roman" panose="02020603050405020304" pitchFamily="18" charset="0"/>
            </a:endParaRPr>
          </a:p>
          <a:p>
            <a:pPr algn="just"/>
            <a:endParaRPr lang="tr-TR" sz="700" dirty="0" smtClean="0">
              <a:latin typeface="Times New Roman" panose="02020603050405020304" pitchFamily="18" charset="0"/>
              <a:cs typeface="Times New Roman" panose="02020603050405020304" pitchFamily="18" charset="0"/>
            </a:endParaRPr>
          </a:p>
          <a:p>
            <a:pPr algn="just"/>
            <a:r>
              <a:rPr lang="tr-TR" sz="700" dirty="0" smtClean="0">
                <a:latin typeface="Times New Roman" panose="02020603050405020304" pitchFamily="18" charset="0"/>
                <a:cs typeface="Times New Roman" panose="02020603050405020304" pitchFamily="18" charset="0"/>
              </a:rPr>
              <a:t>             </a:t>
            </a:r>
            <a:r>
              <a:rPr lang="tr-TR" sz="700" b="1" dirty="0">
                <a:latin typeface="Times New Roman" panose="02020603050405020304" pitchFamily="18" charset="0"/>
                <a:cs typeface="Times New Roman" panose="02020603050405020304" pitchFamily="18" charset="0"/>
              </a:rPr>
              <a:t>Şekil 1. </a:t>
            </a:r>
            <a:r>
              <a:rPr lang="tr-TR" sz="700" dirty="0">
                <a:latin typeface="Times New Roman" panose="02020603050405020304" pitchFamily="18" charset="0"/>
                <a:cs typeface="Times New Roman" panose="02020603050405020304" pitchFamily="18" charset="0"/>
              </a:rPr>
              <a:t>Sol jel yöntemi ile elde edilen ürünlerin</a:t>
            </a:r>
          </a:p>
          <a:p>
            <a:pPr algn="just"/>
            <a:r>
              <a:rPr lang="tr-TR" sz="700" dirty="0">
                <a:latin typeface="Times New Roman" panose="02020603050405020304" pitchFamily="18" charset="0"/>
                <a:cs typeface="Times New Roman" panose="02020603050405020304" pitchFamily="18" charset="0"/>
              </a:rPr>
              <a:t>            </a:t>
            </a:r>
            <a:r>
              <a:rPr lang="tr-TR" sz="700" dirty="0" smtClean="0">
                <a:latin typeface="Times New Roman" panose="02020603050405020304" pitchFamily="18" charset="0"/>
                <a:cs typeface="Times New Roman" panose="02020603050405020304" pitchFamily="18" charset="0"/>
              </a:rPr>
              <a:t>               </a:t>
            </a:r>
            <a:r>
              <a:rPr lang="tr-TR" sz="700" dirty="0">
                <a:latin typeface="Times New Roman" panose="02020603050405020304" pitchFamily="18" charset="0"/>
                <a:cs typeface="Times New Roman" panose="02020603050405020304" pitchFamily="18" charset="0"/>
              </a:rPr>
              <a:t>şematik gösterimi</a:t>
            </a:r>
          </a:p>
          <a:p>
            <a:pPr algn="just"/>
            <a:endParaRPr lang="tr-TR" sz="7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Amorf silika; volkanik ve </a:t>
            </a:r>
            <a:r>
              <a:rPr lang="tr-TR" sz="700" dirty="0" err="1">
                <a:latin typeface="Times New Roman" panose="02020603050405020304" pitchFamily="18" charset="0"/>
                <a:cs typeface="Times New Roman" panose="02020603050405020304" pitchFamily="18" charset="0"/>
              </a:rPr>
              <a:t>hidrotermal</a:t>
            </a:r>
            <a:r>
              <a:rPr lang="tr-TR" sz="700" dirty="0">
                <a:latin typeface="Times New Roman" panose="02020603050405020304" pitchFamily="18" charset="0"/>
                <a:cs typeface="Times New Roman" panose="02020603050405020304" pitchFamily="18" charset="0"/>
              </a:rPr>
              <a:t> sistemler içinde belirli sıcaklığa sahip ve çözünürlüğü dengeye ulaşmış </a:t>
            </a:r>
            <a:r>
              <a:rPr lang="tr-TR" sz="700" dirty="0" err="1">
                <a:latin typeface="Times New Roman" panose="02020603050405020304" pitchFamily="18" charset="0"/>
                <a:cs typeface="Times New Roman" panose="02020603050405020304" pitchFamily="18" charset="0"/>
              </a:rPr>
              <a:t>kolloidal</a:t>
            </a:r>
            <a:r>
              <a:rPr lang="tr-TR" sz="700" dirty="0">
                <a:latin typeface="Times New Roman" panose="02020603050405020304" pitchFamily="18" charset="0"/>
                <a:cs typeface="Times New Roman" panose="02020603050405020304" pitchFamily="18" charset="0"/>
              </a:rPr>
              <a:t> silis partikülleri içeren akışkanların yeryüzüne çıkarak soğuması ve aşırı doygunluğa erişmesi sonucunda yüzeyde silika tortuları, ayrıca nötr </a:t>
            </a:r>
            <a:r>
              <a:rPr lang="tr-TR" sz="700" dirty="0" err="1">
                <a:latin typeface="Times New Roman" panose="02020603050405020304" pitchFamily="18" charset="0"/>
                <a:cs typeface="Times New Roman" panose="02020603050405020304" pitchFamily="18" charset="0"/>
              </a:rPr>
              <a:t>kloritli</a:t>
            </a:r>
            <a:r>
              <a:rPr lang="tr-TR" sz="700" dirty="0">
                <a:latin typeface="Times New Roman" panose="02020603050405020304" pitchFamily="18" charset="0"/>
                <a:cs typeface="Times New Roman" panose="02020603050405020304" pitchFamily="18" charset="0"/>
              </a:rPr>
              <a:t> sular yakınında ise yeraltı damarları şeklinde oluşan, genellikle beyaz renge sahip tortul bir kayaçtır. Amorf silikanın 1730℃’den sonra ergimesine karşılık Si-O bağlarının tam kopmaması neticesinde serbest O bağlarına sahip bir yapıdadır. </a:t>
            </a:r>
          </a:p>
          <a:p>
            <a:pPr algn="just"/>
            <a:r>
              <a:rPr lang="tr-TR" sz="700" dirty="0">
                <a:latin typeface="Times New Roman" panose="02020603050405020304" pitchFamily="18" charset="0"/>
                <a:cs typeface="Times New Roman" panose="02020603050405020304" pitchFamily="18" charset="0"/>
              </a:rPr>
              <a:t>Bu özelliği sayesinde termal genleşme katsayısı düşük bir malzeme özelliği göstermektedir ve termal şokun olduğu alanlar veya sıcaklık değişimleri sonucu boyutsal kararlılık gerektiren yerler için önemli bir malzeme konumundadır </a:t>
            </a:r>
            <a:r>
              <a:rPr lang="tr-TR" sz="700" dirty="0" smtClean="0">
                <a:latin typeface="Times New Roman" panose="02020603050405020304" pitchFamily="18" charset="0"/>
                <a:cs typeface="Times New Roman" panose="02020603050405020304" pitchFamily="18" charset="0"/>
              </a:rPr>
              <a:t>[5].</a:t>
            </a:r>
            <a:endParaRPr lang="tr-TR" sz="7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Volkanik kayaç türlerinden biri olan pomzanın oluşumu sırasında meydana gelen bünyesindeki gazların ani olarak bünyeyi terk etmesi ve ani soğuma nedeniyle, makro ve mikro ölçekli gözeneklerin oluşmasına neden olmaktadır. </a:t>
            </a:r>
          </a:p>
          <a:p>
            <a:pPr algn="just"/>
            <a:r>
              <a:rPr lang="tr-TR" sz="700" dirty="0">
                <a:latin typeface="Times New Roman" panose="02020603050405020304" pitchFamily="18" charset="0"/>
                <a:cs typeface="Times New Roman" panose="02020603050405020304" pitchFamily="18" charset="0"/>
              </a:rPr>
              <a:t>Sahip olduğu mikro gözenekler arası genellikle bağlantısız boşluklu bir yapıya sahip olduğu için, pomzanın ısı ve </a:t>
            </a:r>
            <a:r>
              <a:rPr lang="tr-TR" sz="700" dirty="0" smtClean="0">
                <a:latin typeface="Times New Roman" panose="02020603050405020304" pitchFamily="18" charset="0"/>
                <a:cs typeface="Times New Roman" panose="02020603050405020304" pitchFamily="18" charset="0"/>
              </a:rPr>
              <a:t>ses </a:t>
            </a:r>
            <a:r>
              <a:rPr lang="tr-TR" sz="700" dirty="0">
                <a:latin typeface="Times New Roman" panose="02020603050405020304" pitchFamily="18" charset="0"/>
                <a:cs typeface="Times New Roman" panose="02020603050405020304" pitchFamily="18" charset="0"/>
              </a:rPr>
              <a:t>yalıtımı özellikleri oldukça yüksektir. Pomza yapısında bulunan SiO</a:t>
            </a:r>
            <a:r>
              <a:rPr lang="tr-TR" sz="400" dirty="0">
                <a:latin typeface="Times New Roman" panose="02020603050405020304" pitchFamily="18" charset="0"/>
                <a:cs typeface="Times New Roman" panose="02020603050405020304" pitchFamily="18" charset="0"/>
              </a:rPr>
              <a:t>2</a:t>
            </a:r>
            <a:r>
              <a:rPr lang="tr-TR" sz="700" dirty="0">
                <a:latin typeface="Times New Roman" panose="02020603050405020304" pitchFamily="18" charset="0"/>
                <a:cs typeface="Times New Roman" panose="02020603050405020304" pitchFamily="18" charset="0"/>
              </a:rPr>
              <a:t> sayesinde abrasif özellik göstermekte, </a:t>
            </a:r>
            <a:r>
              <a:rPr lang="tr-TR" sz="700" dirty="0" smtClean="0">
                <a:latin typeface="Times New Roman" panose="02020603050405020304" pitchFamily="18" charset="0"/>
                <a:cs typeface="Times New Roman" panose="02020603050405020304" pitchFamily="18" charset="0"/>
              </a:rPr>
              <a:t>Al</a:t>
            </a:r>
            <a:r>
              <a:rPr lang="tr-TR" sz="400" dirty="0" smtClean="0">
                <a:latin typeface="Times New Roman" panose="02020603050405020304" pitchFamily="18" charset="0"/>
                <a:cs typeface="Times New Roman" panose="02020603050405020304" pitchFamily="18" charset="0"/>
              </a:rPr>
              <a:t>2</a:t>
            </a:r>
            <a:r>
              <a:rPr lang="tr-TR" sz="700" dirty="0" smtClean="0">
                <a:latin typeface="Times New Roman" panose="02020603050405020304" pitchFamily="18" charset="0"/>
                <a:cs typeface="Times New Roman" panose="02020603050405020304" pitchFamily="18" charset="0"/>
              </a:rPr>
              <a:t>O</a:t>
            </a:r>
            <a:r>
              <a:rPr lang="tr-TR" sz="400" dirty="0" smtClean="0">
                <a:latin typeface="Times New Roman" panose="02020603050405020304" pitchFamily="18" charset="0"/>
                <a:cs typeface="Times New Roman" panose="02020603050405020304" pitchFamily="18" charset="0"/>
              </a:rPr>
              <a:t>3</a:t>
            </a:r>
            <a:r>
              <a:rPr lang="tr-TR" sz="700" dirty="0" smtClean="0">
                <a:latin typeface="Times New Roman" panose="02020603050405020304" pitchFamily="18" charset="0"/>
                <a:cs typeface="Times New Roman" panose="02020603050405020304" pitchFamily="18" charset="0"/>
              </a:rPr>
              <a:t> </a:t>
            </a:r>
            <a:endParaRPr lang="tr-TR" sz="700" dirty="0">
              <a:latin typeface="Times New Roman" panose="02020603050405020304" pitchFamily="18" charset="0"/>
              <a:cs typeface="Times New Roman" panose="02020603050405020304" pitchFamily="18" charset="0"/>
            </a:endParaRPr>
          </a:p>
          <a:p>
            <a:pPr>
              <a:spcAft>
                <a:spcPts val="0"/>
              </a:spcAft>
            </a:pPr>
            <a:endParaRPr lang="tr-TR" sz="800" dirty="0" smtClean="0">
              <a:latin typeface="Times New Roman" panose="02020603050405020304" pitchFamily="18" charset="0"/>
              <a:ea typeface="Times New Roman" panose="02020603050405020304" pitchFamily="18" charset="0"/>
            </a:endParaRPr>
          </a:p>
          <a:p>
            <a:endParaRPr lang="tr-TR" dirty="0">
              <a:latin typeface="Times New Roman" panose="02020603050405020304" pitchFamily="18" charset="0"/>
              <a:cs typeface="Times New Roman" panose="02020603050405020304" pitchFamily="18" charset="0"/>
            </a:endParaRPr>
          </a:p>
        </p:txBody>
      </p:sp>
      <p:sp>
        <p:nvSpPr>
          <p:cNvPr id="6" name="Metin kutusu 5"/>
          <p:cNvSpPr txBox="1"/>
          <p:nvPr/>
        </p:nvSpPr>
        <p:spPr>
          <a:xfrm>
            <a:off x="2586575" y="3108291"/>
            <a:ext cx="2397600" cy="6355586"/>
          </a:xfrm>
          <a:prstGeom prst="rect">
            <a:avLst/>
          </a:prstGeom>
          <a:noFill/>
        </p:spPr>
        <p:txBody>
          <a:bodyPr wrap="square" rtlCol="0">
            <a:spAutoFit/>
          </a:bodyPr>
          <a:lstStyle/>
          <a:p>
            <a:pPr algn="just"/>
            <a:r>
              <a:rPr lang="tr-TR" sz="700" dirty="0" smtClean="0">
                <a:latin typeface="Times New Roman" panose="02020603050405020304" pitchFamily="18" charset="0"/>
                <a:cs typeface="Times New Roman" panose="02020603050405020304" pitchFamily="18" charset="0"/>
              </a:rPr>
              <a:t>bileşimi </a:t>
            </a:r>
            <a:r>
              <a:rPr lang="tr-TR" sz="700" dirty="0">
                <a:latin typeface="Times New Roman" panose="02020603050405020304" pitchFamily="18" charset="0"/>
                <a:cs typeface="Times New Roman" panose="02020603050405020304" pitchFamily="18" charset="0"/>
              </a:rPr>
              <a:t>ise ısıya karşı yüksek dayanım özelliği göstermesini sağlamaktadır. Ayrıca kimyasal yapısı içerisinde bulunan Na</a:t>
            </a:r>
            <a:r>
              <a:rPr lang="tr-TR" sz="400" dirty="0">
                <a:latin typeface="Times New Roman" panose="02020603050405020304" pitchFamily="18" charset="0"/>
                <a:cs typeface="Times New Roman" panose="02020603050405020304" pitchFamily="18" charset="0"/>
              </a:rPr>
              <a:t>2</a:t>
            </a:r>
            <a:r>
              <a:rPr lang="tr-TR" sz="700" dirty="0">
                <a:latin typeface="Times New Roman" panose="02020603050405020304" pitchFamily="18" charset="0"/>
                <a:cs typeface="Times New Roman" panose="02020603050405020304" pitchFamily="18" charset="0"/>
              </a:rPr>
              <a:t>O ve K</a:t>
            </a:r>
            <a:r>
              <a:rPr lang="tr-TR" sz="400" dirty="0">
                <a:latin typeface="Times New Roman" panose="02020603050405020304" pitchFamily="18" charset="0"/>
                <a:cs typeface="Times New Roman" panose="02020603050405020304" pitchFamily="18" charset="0"/>
              </a:rPr>
              <a:t>2</a:t>
            </a:r>
            <a:r>
              <a:rPr lang="tr-TR" sz="700" dirty="0">
                <a:latin typeface="Times New Roman" panose="02020603050405020304" pitchFamily="18" charset="0"/>
                <a:cs typeface="Times New Roman" panose="02020603050405020304" pitchFamily="18" charset="0"/>
              </a:rPr>
              <a:t>O tekstil sanayinde reaksiyon özellikleri veren mineraller olarak bilinmektedir </a:t>
            </a:r>
            <a:r>
              <a:rPr lang="tr-TR" sz="700" dirty="0" smtClean="0">
                <a:latin typeface="Times New Roman" panose="02020603050405020304" pitchFamily="18" charset="0"/>
                <a:cs typeface="Times New Roman" panose="02020603050405020304" pitchFamily="18" charset="0"/>
              </a:rPr>
              <a:t>[6].</a:t>
            </a:r>
          </a:p>
          <a:p>
            <a:pPr algn="just"/>
            <a:r>
              <a:rPr lang="tr-TR" sz="700" dirty="0">
                <a:latin typeface="Times New Roman" panose="02020603050405020304" pitchFamily="18" charset="0"/>
                <a:cs typeface="Times New Roman" panose="02020603050405020304" pitchFamily="18" charset="0"/>
              </a:rPr>
              <a:t>Bor mineralleri içinde en yaygın olarak bulunanı kolemanittir. Kolemanit; silika, kalsiyum, bor, magnezyum, demir ve potasyum oksitleri içeren ve yapısında %50,8 oranında B</a:t>
            </a:r>
            <a:r>
              <a:rPr lang="tr-TR" sz="400" dirty="0">
                <a:latin typeface="Times New Roman" panose="02020603050405020304" pitchFamily="18" charset="0"/>
                <a:cs typeface="Times New Roman" panose="02020603050405020304" pitchFamily="18" charset="0"/>
              </a:rPr>
              <a:t>2</a:t>
            </a:r>
            <a:r>
              <a:rPr lang="tr-TR" sz="700" dirty="0">
                <a:latin typeface="Times New Roman" panose="02020603050405020304" pitchFamily="18" charset="0"/>
                <a:cs typeface="Times New Roman" panose="02020603050405020304" pitchFamily="18" charset="0"/>
              </a:rPr>
              <a:t>O</a:t>
            </a:r>
            <a:r>
              <a:rPr lang="tr-TR" sz="400" dirty="0">
                <a:latin typeface="Times New Roman" panose="02020603050405020304" pitchFamily="18" charset="0"/>
                <a:cs typeface="Times New Roman" panose="02020603050405020304" pitchFamily="18" charset="0"/>
              </a:rPr>
              <a:t>3</a:t>
            </a:r>
            <a:r>
              <a:rPr lang="tr-TR" sz="700" dirty="0">
                <a:latin typeface="Times New Roman" panose="02020603050405020304" pitchFamily="18" charset="0"/>
                <a:cs typeface="Times New Roman" panose="02020603050405020304" pitchFamily="18" charset="0"/>
              </a:rPr>
              <a:t> bulunan birincil bir bor türevidir. Kolemanit cam elyafı </a:t>
            </a:r>
            <a:r>
              <a:rPr lang="tr-TR" sz="700" dirty="0" err="1">
                <a:latin typeface="Times New Roman" panose="02020603050405020304" pitchFamily="18" charset="0"/>
                <a:cs typeface="Times New Roman" panose="02020603050405020304" pitchFamily="18" charset="0"/>
              </a:rPr>
              <a:t>eldesi</a:t>
            </a:r>
            <a:r>
              <a:rPr lang="tr-TR" sz="700" dirty="0">
                <a:latin typeface="Times New Roman" panose="02020603050405020304" pitchFamily="18" charset="0"/>
                <a:cs typeface="Times New Roman" panose="02020603050405020304" pitchFamily="18" charset="0"/>
              </a:rPr>
              <a:t>, bor alaşımları, metalürjik cüruf yapıcı olarak kullanılmakta, ayrıca nükleer atık depolama alanlarında ve alev geciktirici olarak kullanım alanlarına sahiptir </a:t>
            </a:r>
            <a:r>
              <a:rPr lang="tr-TR" sz="700" dirty="0" smtClean="0">
                <a:latin typeface="Times New Roman" panose="02020603050405020304" pitchFamily="18" charset="0"/>
                <a:cs typeface="Times New Roman" panose="02020603050405020304" pitchFamily="18" charset="0"/>
              </a:rPr>
              <a:t>[7].</a:t>
            </a:r>
            <a:endParaRPr lang="tr-TR" sz="7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2015 </a:t>
            </a:r>
            <a:r>
              <a:rPr lang="tr-TR" sz="700" dirty="0" smtClean="0">
                <a:latin typeface="Times New Roman" panose="02020603050405020304" pitchFamily="18" charset="0"/>
                <a:cs typeface="Times New Roman" panose="02020603050405020304" pitchFamily="18" charset="0"/>
              </a:rPr>
              <a:t>yılında Oktav Bulut vd. tarafından gerçekleştirilen çalışmada; </a:t>
            </a:r>
            <a:r>
              <a:rPr lang="tr-TR" sz="700" dirty="0">
                <a:latin typeface="Times New Roman" panose="02020603050405020304" pitchFamily="18" charset="0"/>
                <a:cs typeface="Times New Roman" panose="02020603050405020304" pitchFamily="18" charset="0"/>
              </a:rPr>
              <a:t>pamuklu kumaş numunelerinin amorf silika, pomza ve kolemanit katkılı pigment baskı patı hazırlanarak yapılan baskı işlemi sonrasında kopma mukavemeti, güç </a:t>
            </a:r>
            <a:r>
              <a:rPr lang="tr-TR" sz="700" dirty="0" err="1">
                <a:latin typeface="Times New Roman" panose="02020603050405020304" pitchFamily="18" charset="0"/>
                <a:cs typeface="Times New Roman" panose="02020603050405020304" pitchFamily="18" charset="0"/>
              </a:rPr>
              <a:t>tutuşurluk</a:t>
            </a:r>
            <a:r>
              <a:rPr lang="tr-TR" sz="700" dirty="0">
                <a:latin typeface="Times New Roman" panose="02020603050405020304" pitchFamily="18" charset="0"/>
                <a:cs typeface="Times New Roman" panose="02020603050405020304" pitchFamily="18" charset="0"/>
              </a:rPr>
              <a:t>, su iticilik ve hava geçirgenliği gibi fonksiyonel incelenmiştir. Doğal esaslı malzemelerin kullanıldığı bu yöntemde, yüksek kopma mukavemeti, güç </a:t>
            </a:r>
            <a:r>
              <a:rPr lang="tr-TR" sz="700" dirty="0" err="1">
                <a:latin typeface="Times New Roman" panose="02020603050405020304" pitchFamily="18" charset="0"/>
                <a:cs typeface="Times New Roman" panose="02020603050405020304" pitchFamily="18" charset="0"/>
              </a:rPr>
              <a:t>tutuşurluk</a:t>
            </a:r>
            <a:r>
              <a:rPr lang="tr-TR" sz="700" dirty="0">
                <a:latin typeface="Times New Roman" panose="02020603050405020304" pitchFamily="18" charset="0"/>
                <a:cs typeface="Times New Roman" panose="02020603050405020304" pitchFamily="18" charset="0"/>
              </a:rPr>
              <a:t> ve su iticilik değerlerine sahip, hava geçirgenliği ve maliyeti düşük pamuklu kumaş </a:t>
            </a:r>
            <a:r>
              <a:rPr lang="tr-TR" sz="700" dirty="0" err="1">
                <a:latin typeface="Times New Roman" panose="02020603050405020304" pitchFamily="18" charset="0"/>
                <a:cs typeface="Times New Roman" panose="02020603050405020304" pitchFamily="18" charset="0"/>
              </a:rPr>
              <a:t>eldesi</a:t>
            </a:r>
            <a:r>
              <a:rPr lang="tr-TR" sz="700" dirty="0">
                <a:latin typeface="Times New Roman" panose="02020603050405020304" pitchFamily="18" charset="0"/>
                <a:cs typeface="Times New Roman" panose="02020603050405020304" pitchFamily="18" charset="0"/>
              </a:rPr>
              <a:t> mümkün olmaktadır </a:t>
            </a:r>
            <a:r>
              <a:rPr lang="tr-TR" sz="700" dirty="0" smtClean="0">
                <a:latin typeface="Times New Roman" panose="02020603050405020304" pitchFamily="18" charset="0"/>
                <a:cs typeface="Times New Roman" panose="02020603050405020304" pitchFamily="18" charset="0"/>
              </a:rPr>
              <a:t>[8].</a:t>
            </a:r>
            <a:endParaRPr lang="tr-TR" sz="7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Yapılan çalışmada; doğal esaslı olan amorf silika, pomza ve kolemanit kullanılarak katkılı pigment baskı patı hazırlanmış ve pamuklu kumaş numunelerinin baskı işlemi gerçekleştirilmiştir. Kullanılan katkı malzemelerinin sahip olduğu özelliklere paralel olarak baskı işlemi yapılan pamuklu kumaş numunelerinin sahip olduğu güç </a:t>
            </a:r>
            <a:r>
              <a:rPr lang="tr-TR" sz="700" dirty="0" err="1">
                <a:latin typeface="Times New Roman" panose="02020603050405020304" pitchFamily="18" charset="0"/>
                <a:cs typeface="Times New Roman" panose="02020603050405020304" pitchFamily="18" charset="0"/>
              </a:rPr>
              <a:t>tutuşurluk</a:t>
            </a:r>
            <a:r>
              <a:rPr lang="tr-TR" sz="700" dirty="0">
                <a:latin typeface="Times New Roman" panose="02020603050405020304" pitchFamily="18" charset="0"/>
                <a:cs typeface="Times New Roman" panose="02020603050405020304" pitchFamily="18" charset="0"/>
              </a:rPr>
              <a:t>, kopma mukavemeti, hava geçirgenlik ve su iticilik gibi özelliklerinde gelişimler meydana gelmiştir. Aynı zamanda baskı patının </a:t>
            </a:r>
            <a:r>
              <a:rPr lang="tr-TR" sz="700" dirty="0" err="1">
                <a:latin typeface="Times New Roman" panose="02020603050405020304" pitchFamily="18" charset="0"/>
                <a:cs typeface="Times New Roman" panose="02020603050405020304" pitchFamily="18" charset="0"/>
              </a:rPr>
              <a:t>fiksajı</a:t>
            </a:r>
            <a:r>
              <a:rPr lang="tr-TR" sz="700" dirty="0">
                <a:latin typeface="Times New Roman" panose="02020603050405020304" pitchFamily="18" charset="0"/>
                <a:cs typeface="Times New Roman" panose="02020603050405020304" pitchFamily="18" charset="0"/>
              </a:rPr>
              <a:t> </a:t>
            </a:r>
            <a:r>
              <a:rPr lang="tr-TR" sz="700" dirty="0" err="1">
                <a:latin typeface="Times New Roman" panose="02020603050405020304" pitchFamily="18" charset="0"/>
                <a:cs typeface="Times New Roman" panose="02020603050405020304" pitchFamily="18" charset="0"/>
              </a:rPr>
              <a:t>binder</a:t>
            </a:r>
            <a:r>
              <a:rPr lang="tr-TR" sz="700" dirty="0">
                <a:latin typeface="Times New Roman" panose="02020603050405020304" pitchFamily="18" charset="0"/>
                <a:cs typeface="Times New Roman" panose="02020603050405020304" pitchFamily="18" charset="0"/>
              </a:rPr>
              <a:t> kullanımı yerine sol jel yöntemi ile gerçekleştirilerek yeni bir baskı prosesinin </a:t>
            </a:r>
            <a:r>
              <a:rPr lang="tr-TR" sz="700" dirty="0" err="1">
                <a:latin typeface="Times New Roman" panose="02020603050405020304" pitchFamily="18" charset="0"/>
                <a:cs typeface="Times New Roman" panose="02020603050405020304" pitchFamily="18" charset="0"/>
              </a:rPr>
              <a:t>eldesi</a:t>
            </a:r>
            <a:r>
              <a:rPr lang="tr-TR" sz="700" dirty="0">
                <a:latin typeface="Times New Roman" panose="02020603050405020304" pitchFamily="18" charset="0"/>
                <a:cs typeface="Times New Roman" panose="02020603050405020304" pitchFamily="18" charset="0"/>
              </a:rPr>
              <a:t> söz konusudur. Ayrıca klasik </a:t>
            </a:r>
            <a:r>
              <a:rPr lang="tr-TR" sz="700" dirty="0" err="1">
                <a:latin typeface="Times New Roman" panose="02020603050405020304" pitchFamily="18" charset="0"/>
                <a:cs typeface="Times New Roman" panose="02020603050405020304" pitchFamily="18" charset="0"/>
              </a:rPr>
              <a:t>fiksaj</a:t>
            </a:r>
            <a:r>
              <a:rPr lang="tr-TR" sz="700" dirty="0">
                <a:latin typeface="Times New Roman" panose="02020603050405020304" pitchFamily="18" charset="0"/>
                <a:cs typeface="Times New Roman" panose="02020603050405020304" pitchFamily="18" charset="0"/>
              </a:rPr>
              <a:t> sıcaklığı olan 150℃ yerine </a:t>
            </a:r>
            <a:r>
              <a:rPr lang="tr-TR" sz="700" dirty="0" err="1">
                <a:latin typeface="Times New Roman" panose="02020603050405020304" pitchFamily="18" charset="0"/>
                <a:cs typeface="Times New Roman" panose="02020603050405020304" pitchFamily="18" charset="0"/>
              </a:rPr>
              <a:t>fiksaj</a:t>
            </a:r>
            <a:r>
              <a:rPr lang="tr-TR" sz="700" dirty="0">
                <a:latin typeface="Times New Roman" panose="02020603050405020304" pitchFamily="18" charset="0"/>
                <a:cs typeface="Times New Roman" panose="02020603050405020304" pitchFamily="18" charset="0"/>
              </a:rPr>
              <a:t> işlemi 100℃ sıcaklıkta gerçekleştirilerek enerji tasarrufu sağlanmıştır</a:t>
            </a:r>
            <a:r>
              <a:rPr lang="tr-TR" sz="700" dirty="0" smtClean="0">
                <a:latin typeface="Times New Roman" panose="02020603050405020304" pitchFamily="18" charset="0"/>
                <a:cs typeface="Times New Roman" panose="02020603050405020304" pitchFamily="18" charset="0"/>
              </a:rPr>
              <a:t>.</a:t>
            </a:r>
          </a:p>
          <a:p>
            <a:pPr algn="just"/>
            <a:endParaRPr lang="tr-TR" sz="700" dirty="0">
              <a:latin typeface="Times New Roman" panose="02020603050405020304" pitchFamily="18" charset="0"/>
              <a:cs typeface="Times New Roman" panose="02020603050405020304" pitchFamily="18" charset="0"/>
            </a:endParaRPr>
          </a:p>
          <a:p>
            <a:pPr algn="just"/>
            <a:r>
              <a:rPr lang="tr-TR" sz="800" b="1" dirty="0">
                <a:latin typeface="Times New Roman" panose="02020603050405020304" pitchFamily="18" charset="0"/>
                <a:cs typeface="Times New Roman" panose="02020603050405020304" pitchFamily="18" charset="0"/>
              </a:rPr>
              <a:t>MATERYAL VE </a:t>
            </a:r>
            <a:r>
              <a:rPr lang="tr-TR" sz="800" b="1" dirty="0" smtClean="0">
                <a:latin typeface="Times New Roman" panose="02020603050405020304" pitchFamily="18" charset="0"/>
                <a:cs typeface="Times New Roman" panose="02020603050405020304" pitchFamily="18" charset="0"/>
              </a:rPr>
              <a:t>METOT</a:t>
            </a:r>
            <a:endParaRPr lang="tr-TR" sz="800"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Çalışma kapsamında %100 pamuklu, 280 g/m² gramaja sahip </a:t>
            </a:r>
            <a:r>
              <a:rPr lang="tr-TR" sz="700" dirty="0" smtClean="0">
                <a:latin typeface="Times New Roman" panose="02020603050405020304" pitchFamily="18" charset="0"/>
                <a:cs typeface="Times New Roman" panose="02020603050405020304" pitchFamily="18" charset="0"/>
              </a:rPr>
              <a:t>ön terbiye işlemi görmüş </a:t>
            </a:r>
            <a:r>
              <a:rPr lang="tr-TR" sz="700" dirty="0">
                <a:latin typeface="Times New Roman" panose="02020603050405020304" pitchFamily="18" charset="0"/>
                <a:cs typeface="Times New Roman" panose="02020603050405020304" pitchFamily="18" charset="0"/>
              </a:rPr>
              <a:t>b</a:t>
            </a:r>
            <a:r>
              <a:rPr lang="tr-TR" sz="700" dirty="0" smtClean="0">
                <a:latin typeface="Times New Roman" panose="02020603050405020304" pitchFamily="18" charset="0"/>
                <a:cs typeface="Times New Roman" panose="02020603050405020304" pitchFamily="18" charset="0"/>
              </a:rPr>
              <a:t>askıya hazır dokuma </a:t>
            </a:r>
            <a:r>
              <a:rPr lang="tr-TR" sz="700" dirty="0">
                <a:latin typeface="Times New Roman" panose="02020603050405020304" pitchFamily="18" charset="0"/>
                <a:cs typeface="Times New Roman" panose="02020603050405020304" pitchFamily="18" charset="0"/>
              </a:rPr>
              <a:t>kumaş kullanılmıştır. </a:t>
            </a:r>
          </a:p>
          <a:p>
            <a:pPr algn="just"/>
            <a:r>
              <a:rPr lang="tr-TR" sz="700" dirty="0">
                <a:latin typeface="Times New Roman" panose="02020603050405020304" pitchFamily="18" charset="0"/>
                <a:cs typeface="Times New Roman" panose="02020603050405020304" pitchFamily="18" charset="0"/>
              </a:rPr>
              <a:t>Uygulanacak baskı işlemi için 2 farklı </a:t>
            </a:r>
            <a:r>
              <a:rPr lang="tr-TR" sz="700" dirty="0" err="1">
                <a:latin typeface="Times New Roman" panose="02020603050405020304" pitchFamily="18" charset="0"/>
                <a:cs typeface="Times New Roman" panose="02020603050405020304" pitchFamily="18" charset="0"/>
              </a:rPr>
              <a:t>reçetinin</a:t>
            </a:r>
            <a:r>
              <a:rPr lang="tr-TR" sz="700" dirty="0">
                <a:latin typeface="Times New Roman" panose="02020603050405020304" pitchFamily="18" charset="0"/>
                <a:cs typeface="Times New Roman" panose="02020603050405020304" pitchFamily="18" charset="0"/>
              </a:rPr>
              <a:t> kullanımı söz konusudur. 1 numaralı reçete pomza ve kolemanit katkılı olarak hazırlanmış, 2 numaralı reçete ise amorf silika katkılı olarak hazırlanmıştır.</a:t>
            </a:r>
          </a:p>
          <a:p>
            <a:pPr algn="just"/>
            <a:r>
              <a:rPr lang="tr-TR" sz="700" dirty="0" smtClean="0">
                <a:latin typeface="Times New Roman" panose="02020603050405020304" pitchFamily="18" charset="0"/>
                <a:cs typeface="Times New Roman" panose="02020603050405020304" pitchFamily="18" charset="0"/>
              </a:rPr>
              <a:t>Baskı </a:t>
            </a:r>
            <a:r>
              <a:rPr lang="tr-TR" sz="700" dirty="0">
                <a:latin typeface="Times New Roman" panose="02020603050405020304" pitchFamily="18" charset="0"/>
                <a:cs typeface="Times New Roman" panose="02020603050405020304" pitchFamily="18" charset="0"/>
              </a:rPr>
              <a:t>Reçetesi 1</a:t>
            </a:r>
            <a:r>
              <a:rPr lang="tr-TR" sz="700" dirty="0" smtClean="0">
                <a:latin typeface="Times New Roman" panose="02020603050405020304" pitchFamily="18" charset="0"/>
                <a:cs typeface="Times New Roman" panose="02020603050405020304" pitchFamily="18" charset="0"/>
              </a:rPr>
              <a:t>:</a:t>
            </a: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smtClean="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smtClean="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smtClean="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smtClean="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smtClean="0">
              <a:latin typeface="Times New Roman" panose="02020603050405020304" pitchFamily="18" charset="0"/>
              <a:cs typeface="Times New Roman" panose="02020603050405020304" pitchFamily="18" charset="0"/>
            </a:endParaRPr>
          </a:p>
          <a:p>
            <a:pPr algn="just"/>
            <a:endParaRPr lang="tr-TR" sz="700" dirty="0" smtClean="0">
              <a:latin typeface="Times New Roman" panose="02020603050405020304" pitchFamily="18" charset="0"/>
              <a:cs typeface="Times New Roman" panose="02020603050405020304" pitchFamily="18" charset="0"/>
            </a:endParaRPr>
          </a:p>
          <a:p>
            <a:pPr algn="just"/>
            <a:r>
              <a:rPr lang="tr-TR" sz="700" dirty="0" smtClean="0">
                <a:latin typeface="Times New Roman" panose="02020603050405020304" pitchFamily="18" charset="0"/>
                <a:cs typeface="Times New Roman" panose="02020603050405020304" pitchFamily="18" charset="0"/>
              </a:rPr>
              <a:t>Baskı </a:t>
            </a:r>
            <a:r>
              <a:rPr lang="tr-TR" sz="700" dirty="0">
                <a:latin typeface="Times New Roman" panose="02020603050405020304" pitchFamily="18" charset="0"/>
                <a:cs typeface="Times New Roman" panose="02020603050405020304" pitchFamily="18" charset="0"/>
              </a:rPr>
              <a:t>Reçetesi 2:</a:t>
            </a:r>
          </a:p>
          <a:p>
            <a:pPr algn="just"/>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p:txBody>
      </p:sp>
      <p:graphicFrame>
        <p:nvGraphicFramePr>
          <p:cNvPr id="18" name="Tablo 17"/>
          <p:cNvGraphicFramePr>
            <a:graphicFrameLocks noGrp="1"/>
          </p:cNvGraphicFramePr>
          <p:nvPr>
            <p:extLst>
              <p:ext uri="{D42A27DB-BD31-4B8C-83A1-F6EECF244321}">
                <p14:modId xmlns:p14="http://schemas.microsoft.com/office/powerpoint/2010/main" val="3159144381"/>
              </p:ext>
            </p:extLst>
          </p:nvPr>
        </p:nvGraphicFramePr>
        <p:xfrm>
          <a:off x="2666007" y="7898300"/>
          <a:ext cx="2160000" cy="1027528"/>
        </p:xfrm>
        <a:graphic>
          <a:graphicData uri="http://schemas.openxmlformats.org/drawingml/2006/table">
            <a:tbl>
              <a:tblPr firstRow="1" bandRow="1">
                <a:tableStyleId>{C083E6E3-FA7D-4D7B-A595-EF9225AFEA82}</a:tableStyleId>
              </a:tblPr>
              <a:tblGrid>
                <a:gridCol w="1080000">
                  <a:extLst>
                    <a:ext uri="{9D8B030D-6E8A-4147-A177-3AD203B41FA5}">
                      <a16:colId xmlns:a16="http://schemas.microsoft.com/office/drawing/2014/main" val="2881419548"/>
                    </a:ext>
                  </a:extLst>
                </a:gridCol>
                <a:gridCol w="1080000">
                  <a:extLst>
                    <a:ext uri="{9D8B030D-6E8A-4147-A177-3AD203B41FA5}">
                      <a16:colId xmlns:a16="http://schemas.microsoft.com/office/drawing/2014/main" val="1074201762"/>
                    </a:ext>
                  </a:extLst>
                </a:gridCol>
              </a:tblGrid>
              <a:tr h="144000">
                <a:tc>
                  <a:txBody>
                    <a:bodyPr/>
                    <a:lstStyle/>
                    <a:p>
                      <a:r>
                        <a:rPr lang="tr-TR" sz="700" b="0" dirty="0" smtClean="0">
                          <a:latin typeface="Times New Roman" panose="02020603050405020304" pitchFamily="18" charset="0"/>
                          <a:cs typeface="Times New Roman" panose="02020603050405020304" pitchFamily="18" charset="0"/>
                        </a:rPr>
                        <a:t>Pomza / Kolemanit</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50 g</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4095830"/>
                  </a:ext>
                </a:extLst>
              </a:tr>
              <a:tr h="144000">
                <a:tc>
                  <a:txBody>
                    <a:bodyPr/>
                    <a:lstStyle/>
                    <a:p>
                      <a:r>
                        <a:rPr lang="tr-TR" sz="700" b="0" dirty="0" smtClean="0">
                          <a:latin typeface="Times New Roman" panose="02020603050405020304" pitchFamily="18" charset="0"/>
                          <a:cs typeface="Times New Roman" panose="02020603050405020304" pitchFamily="18" charset="0"/>
                        </a:rPr>
                        <a:t>Su</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X</a:t>
                      </a:r>
                      <a:r>
                        <a:rPr lang="tr-TR" sz="700" b="0" baseline="0" dirty="0" smtClean="0">
                          <a:latin typeface="Times New Roman" panose="02020603050405020304" pitchFamily="18" charset="0"/>
                          <a:cs typeface="Times New Roman" panose="02020603050405020304" pitchFamily="18" charset="0"/>
                        </a:rPr>
                        <a:t> g</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6028780"/>
                  </a:ext>
                </a:extLst>
              </a:tr>
              <a:tr h="144000">
                <a:tc>
                  <a:txBody>
                    <a:bodyPr/>
                    <a:lstStyle/>
                    <a:p>
                      <a:r>
                        <a:rPr lang="tr-TR" sz="700" b="0" dirty="0" err="1" smtClean="0">
                          <a:latin typeface="Times New Roman" panose="02020603050405020304" pitchFamily="18" charset="0"/>
                          <a:cs typeface="Times New Roman" panose="02020603050405020304" pitchFamily="18" charset="0"/>
                        </a:rPr>
                        <a:t>Tubivis</a:t>
                      </a:r>
                      <a:r>
                        <a:rPr lang="tr-TR" sz="700" b="0" dirty="0" smtClean="0">
                          <a:latin typeface="Times New Roman" panose="02020603050405020304" pitchFamily="18" charset="0"/>
                          <a:cs typeface="Times New Roman" panose="02020603050405020304" pitchFamily="18" charset="0"/>
                        </a:rPr>
                        <a:t> VP 681 (CHT)</a:t>
                      </a:r>
                    </a:p>
                    <a:p>
                      <a:r>
                        <a:rPr lang="tr-TR" sz="700" b="0" dirty="0" smtClean="0">
                          <a:latin typeface="Times New Roman" panose="02020603050405020304" pitchFamily="18" charset="0"/>
                          <a:cs typeface="Times New Roman" panose="02020603050405020304" pitchFamily="18" charset="0"/>
                        </a:rPr>
                        <a:t>(Sentetik </a:t>
                      </a:r>
                      <a:r>
                        <a:rPr lang="tr-TR" sz="700" b="0" dirty="0" err="1" smtClean="0">
                          <a:latin typeface="Times New Roman" panose="02020603050405020304" pitchFamily="18" charset="0"/>
                          <a:cs typeface="Times New Roman" panose="02020603050405020304" pitchFamily="18" charset="0"/>
                        </a:rPr>
                        <a:t>kıvamlaştırıcı</a:t>
                      </a:r>
                      <a:r>
                        <a:rPr lang="tr-TR" sz="700" b="0" dirty="0" smtClean="0">
                          <a:latin typeface="Times New Roman" panose="02020603050405020304" pitchFamily="18" charset="0"/>
                          <a:cs typeface="Times New Roman" panose="02020603050405020304" pitchFamily="18" charset="0"/>
                        </a:rPr>
                        <a:t>, karboksilik asit türevi,</a:t>
                      </a:r>
                      <a:r>
                        <a:rPr lang="tr-TR" sz="700" b="0" baseline="0" dirty="0" smtClean="0">
                          <a:latin typeface="Times New Roman" panose="02020603050405020304" pitchFamily="18" charset="0"/>
                          <a:cs typeface="Times New Roman" panose="02020603050405020304" pitchFamily="18" charset="0"/>
                        </a:rPr>
                        <a:t> </a:t>
                      </a:r>
                      <a:r>
                        <a:rPr lang="tr-TR" sz="700" b="0" dirty="0" smtClean="0">
                          <a:latin typeface="Times New Roman" panose="02020603050405020304" pitchFamily="18" charset="0"/>
                          <a:cs typeface="Times New Roman" panose="02020603050405020304" pitchFamily="18" charset="0"/>
                        </a:rPr>
                        <a:t>amonyum tuzu)</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17 g</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43396672"/>
                  </a:ext>
                </a:extLst>
              </a:tr>
              <a:tr h="144000">
                <a:tc>
                  <a:txBody>
                    <a:bodyPr/>
                    <a:lstStyle/>
                    <a:p>
                      <a:r>
                        <a:rPr lang="tr-TR" sz="700" b="0" dirty="0" err="1" smtClean="0">
                          <a:latin typeface="Times New Roman" panose="02020603050405020304" pitchFamily="18" charset="0"/>
                          <a:cs typeface="Times New Roman" panose="02020603050405020304" pitchFamily="18" charset="0"/>
                        </a:rPr>
                        <a:t>Tubifix</a:t>
                      </a:r>
                      <a:r>
                        <a:rPr lang="tr-TR" sz="700" b="0" dirty="0" smtClean="0">
                          <a:latin typeface="Times New Roman" panose="02020603050405020304" pitchFamily="18" charset="0"/>
                          <a:cs typeface="Times New Roman" panose="02020603050405020304" pitchFamily="18" charset="0"/>
                        </a:rPr>
                        <a:t> </a:t>
                      </a:r>
                      <a:r>
                        <a:rPr lang="tr-TR" sz="700" b="0" dirty="0" err="1" smtClean="0">
                          <a:latin typeface="Times New Roman" panose="02020603050405020304" pitchFamily="18" charset="0"/>
                          <a:cs typeface="Times New Roman" panose="02020603050405020304" pitchFamily="18" charset="0"/>
                        </a:rPr>
                        <a:t>Fixerer</a:t>
                      </a:r>
                      <a:r>
                        <a:rPr lang="tr-TR" sz="700" b="0" dirty="0" smtClean="0">
                          <a:latin typeface="Times New Roman" panose="02020603050405020304" pitchFamily="18" charset="0"/>
                          <a:cs typeface="Times New Roman" panose="02020603050405020304" pitchFamily="18" charset="0"/>
                        </a:rPr>
                        <a:t> (CHT)</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10 g</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81301962"/>
                  </a:ext>
                </a:extLst>
              </a:tr>
              <a:tr h="144000">
                <a:tc>
                  <a:txBody>
                    <a:bodyPr/>
                    <a:lstStyle/>
                    <a:p>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tc>
                  <a:txBody>
                    <a:bodyPr/>
                    <a:lstStyle/>
                    <a:p>
                      <a:r>
                        <a:rPr lang="tr-TR" sz="700" b="0" dirty="0" smtClean="0">
                          <a:latin typeface="Times New Roman" panose="02020603050405020304" pitchFamily="18" charset="0"/>
                          <a:cs typeface="Times New Roman" panose="02020603050405020304" pitchFamily="18" charset="0"/>
                        </a:rPr>
                        <a:t>1000 g</a:t>
                      </a:r>
                      <a:endParaRPr lang="tr-TR" sz="700" b="0" dirty="0">
                        <a:latin typeface="Times New Roman" panose="02020603050405020304" pitchFamily="18" charset="0"/>
                        <a:cs typeface="Times New Roman" panose="02020603050405020304" pitchFamily="18" charset="0"/>
                      </a:endParaRPr>
                    </a:p>
                  </a:txBody>
                  <a:tcPr marL="24809" marR="24809" marT="12404" marB="124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12806849"/>
                  </a:ext>
                </a:extLst>
              </a:tr>
            </a:tbl>
          </a:graphicData>
        </a:graphic>
      </p:graphicFrame>
      <p:sp>
        <p:nvSpPr>
          <p:cNvPr id="12" name="Metin kutusu 11"/>
          <p:cNvSpPr txBox="1"/>
          <p:nvPr/>
        </p:nvSpPr>
        <p:spPr>
          <a:xfrm>
            <a:off x="4867655" y="3098629"/>
            <a:ext cx="2463816" cy="7771358"/>
          </a:xfrm>
          <a:prstGeom prst="rect">
            <a:avLst/>
          </a:prstGeom>
          <a:noFill/>
        </p:spPr>
        <p:txBody>
          <a:bodyPr wrap="square" rtlCol="0">
            <a:spAutoFit/>
          </a:bodyPr>
          <a:lstStyle/>
          <a:p>
            <a:pPr algn="just"/>
            <a:r>
              <a:rPr lang="tr-TR" sz="700" dirty="0" smtClean="0">
                <a:latin typeface="Times New Roman" panose="02020603050405020304" pitchFamily="18" charset="0"/>
                <a:cs typeface="Times New Roman" panose="02020603050405020304" pitchFamily="18" charset="0"/>
              </a:rPr>
              <a:t>Belirtilen </a:t>
            </a:r>
            <a:r>
              <a:rPr lang="tr-TR" sz="700" dirty="0">
                <a:latin typeface="Times New Roman" panose="02020603050405020304" pitchFamily="18" charset="0"/>
                <a:cs typeface="Times New Roman" panose="02020603050405020304" pitchFamily="18" charset="0"/>
              </a:rPr>
              <a:t>reçetelerin hazırlanması sonrası pamuklu kumaş numuneleri baskı işlemine alınmıştır. Baskı işlemi sonrası pamuklu kumaş numunelerinin </a:t>
            </a:r>
            <a:r>
              <a:rPr lang="tr-TR" sz="700" dirty="0" err="1">
                <a:latin typeface="Times New Roman" panose="02020603050405020304" pitchFamily="18" charset="0"/>
                <a:cs typeface="Times New Roman" panose="02020603050405020304" pitchFamily="18" charset="0"/>
              </a:rPr>
              <a:t>fiksajı</a:t>
            </a:r>
            <a:r>
              <a:rPr lang="tr-TR" sz="700" dirty="0">
                <a:latin typeface="Times New Roman" panose="02020603050405020304" pitchFamily="18" charset="0"/>
                <a:cs typeface="Times New Roman" panose="02020603050405020304" pitchFamily="18" charset="0"/>
              </a:rPr>
              <a:t> 100℃ de 3 dakika süresince yapılmıştır. Birinci aşama </a:t>
            </a:r>
            <a:r>
              <a:rPr lang="tr-TR" sz="700" dirty="0" err="1">
                <a:latin typeface="Times New Roman" panose="02020603050405020304" pitchFamily="18" charset="0"/>
                <a:cs typeface="Times New Roman" panose="02020603050405020304" pitchFamily="18" charset="0"/>
              </a:rPr>
              <a:t>fiksajı</a:t>
            </a:r>
            <a:r>
              <a:rPr lang="tr-TR" sz="700" dirty="0">
                <a:latin typeface="Times New Roman" panose="02020603050405020304" pitchFamily="18" charset="0"/>
                <a:cs typeface="Times New Roman" panose="02020603050405020304" pitchFamily="18" charset="0"/>
              </a:rPr>
              <a:t> sonrası baskılı kumaş numuneleri aşağıda belirtilen reçete ile hazırlanan sol jel çözeltisi ile kaplama işlemine alınmıştır</a:t>
            </a:r>
            <a:r>
              <a:rPr lang="tr-TR" sz="700" dirty="0" smtClean="0">
                <a:latin typeface="Times New Roman" panose="02020603050405020304" pitchFamily="18" charset="0"/>
                <a:cs typeface="Times New Roman" panose="02020603050405020304" pitchFamily="18" charset="0"/>
              </a:rPr>
              <a:t>.</a:t>
            </a:r>
          </a:p>
          <a:p>
            <a:pPr algn="just"/>
            <a:endParaRPr lang="tr-TR" sz="800" dirty="0">
              <a:latin typeface="Times New Roman" panose="02020603050405020304" pitchFamily="18" charset="0"/>
              <a:cs typeface="Times New Roman" panose="02020603050405020304" pitchFamily="18" charset="0"/>
            </a:endParaRPr>
          </a:p>
          <a:p>
            <a:pPr algn="just"/>
            <a:r>
              <a:rPr lang="tr-TR" sz="800" b="1" dirty="0" smtClean="0">
                <a:latin typeface="Times New Roman" panose="02020603050405020304" pitchFamily="18" charset="0"/>
                <a:cs typeface="Times New Roman" panose="02020603050405020304" pitchFamily="18" charset="0"/>
              </a:rPr>
              <a:t>SONUÇLAR</a:t>
            </a:r>
            <a:endParaRPr lang="tr-TR" sz="800" b="1" dirty="0">
              <a:latin typeface="Times New Roman" panose="02020603050405020304" pitchFamily="18" charset="0"/>
              <a:cs typeface="Times New Roman" panose="02020603050405020304" pitchFamily="18" charset="0"/>
            </a:endParaRPr>
          </a:p>
          <a:p>
            <a:pPr algn="just"/>
            <a:r>
              <a:rPr lang="tr-TR" sz="700" dirty="0">
                <a:latin typeface="Times New Roman" panose="02020603050405020304" pitchFamily="18" charset="0"/>
                <a:cs typeface="Times New Roman" panose="02020603050405020304" pitchFamily="18" charset="0"/>
              </a:rPr>
              <a:t>Geliştirilen proses çerçevesinde kullanılan doğal esaslı katkı malzemelerinin sahip oldukları özelliklerin pamuklu tekstil yüzeyine aktarımı hedefi gerçekleştirilmiştir.</a:t>
            </a:r>
          </a:p>
          <a:p>
            <a:pPr algn="just"/>
            <a:r>
              <a:rPr lang="tr-TR" sz="700" dirty="0">
                <a:latin typeface="Times New Roman" panose="02020603050405020304" pitchFamily="18" charset="0"/>
                <a:cs typeface="Times New Roman" panose="02020603050405020304" pitchFamily="18" charset="0"/>
              </a:rPr>
              <a:t>Baskı ve sol jel kaplama işlemi sonrası pamuklu kumaş numunelerinin özelliklerinin tayini için yapılan testler ve elde edilen test sonuçlarının istatistiki analiz yöntemleri ile yorumlanması sonrası; pamuklu kumaş numunelerinin kopma </a:t>
            </a:r>
            <a:r>
              <a:rPr lang="tr-TR" sz="700" dirty="0" smtClean="0">
                <a:latin typeface="Times New Roman" panose="02020603050405020304" pitchFamily="18" charset="0"/>
                <a:cs typeface="Times New Roman" panose="02020603050405020304" pitchFamily="18" charset="0"/>
              </a:rPr>
              <a:t>mukavemeti (TS EN ISO 13937-2) </a:t>
            </a:r>
            <a:r>
              <a:rPr lang="tr-TR" sz="700" dirty="0">
                <a:latin typeface="Times New Roman" panose="02020603050405020304" pitchFamily="18" charset="0"/>
                <a:cs typeface="Times New Roman" panose="02020603050405020304" pitchFamily="18" charset="0"/>
              </a:rPr>
              <a:t>değerlerinin çözgü yönünde yaklaşık %30, atkı yönünde ise %20 oranlarında iyileştiği sonucu elde edilmiştir. </a:t>
            </a:r>
            <a:r>
              <a:rPr lang="tr-TR" sz="700" dirty="0" smtClean="0">
                <a:latin typeface="Times New Roman" panose="02020603050405020304" pitchFamily="18" charset="0"/>
                <a:cs typeface="Times New Roman" panose="02020603050405020304" pitchFamily="18" charset="0"/>
              </a:rPr>
              <a:t>45º Güç </a:t>
            </a:r>
            <a:r>
              <a:rPr lang="tr-TR" sz="700" dirty="0" err="1">
                <a:latin typeface="Times New Roman" panose="02020603050405020304" pitchFamily="18" charset="0"/>
                <a:cs typeface="Times New Roman" panose="02020603050405020304" pitchFamily="18" charset="0"/>
              </a:rPr>
              <a:t>tutuşurluk</a:t>
            </a:r>
            <a:r>
              <a:rPr lang="tr-TR" sz="700" dirty="0">
                <a:latin typeface="Times New Roman" panose="02020603050405020304" pitchFamily="18" charset="0"/>
                <a:cs typeface="Times New Roman" panose="02020603050405020304" pitchFamily="18" charset="0"/>
              </a:rPr>
              <a:t> testi (ASTM 1230 – </a:t>
            </a:r>
            <a:r>
              <a:rPr lang="tr-TR" sz="700" dirty="0" smtClean="0">
                <a:latin typeface="Times New Roman" panose="02020603050405020304" pitchFamily="18" charset="0"/>
                <a:cs typeface="Times New Roman" panose="02020603050405020304" pitchFamily="18" charset="0"/>
              </a:rPr>
              <a:t>450)  </a:t>
            </a:r>
            <a:r>
              <a:rPr lang="tr-TR" sz="700" dirty="0">
                <a:latin typeface="Times New Roman" panose="02020603050405020304" pitchFamily="18" charset="0"/>
                <a:cs typeface="Times New Roman" panose="02020603050405020304" pitchFamily="18" charset="0"/>
              </a:rPr>
              <a:t>sonucunda ise; pamuklu kumaş numunelerinden pomza ve kolemanit ile kaplananların tutuşma ve yanma sürelerinin % 30 civarında arttığı, amorf silika ile yapılan kaplamaların ise yanmazlık özelliği gösterdiği tespit edilmiştir. Aynı zamanda tüm katkı malzemeleri için su geçirgenlik değerlerinin iyileştiği sonucu elde edilmiştir. Hava geçirgenlik </a:t>
            </a:r>
            <a:r>
              <a:rPr lang="tr-TR" sz="700" dirty="0" smtClean="0">
                <a:latin typeface="Times New Roman" panose="02020603050405020304" pitchFamily="18" charset="0"/>
                <a:cs typeface="Times New Roman" panose="02020603050405020304" pitchFamily="18" charset="0"/>
              </a:rPr>
              <a:t>testlerinin (</a:t>
            </a:r>
            <a:r>
              <a:rPr lang="tr-TR" sz="700" dirty="0">
                <a:latin typeface="Times New Roman" panose="02020603050405020304" pitchFamily="18" charset="0"/>
                <a:ea typeface="Times New Roman" panose="02020603050405020304" pitchFamily="18" charset="0"/>
              </a:rPr>
              <a:t>ASTM D737 – </a:t>
            </a:r>
            <a:r>
              <a:rPr lang="tr-TR" sz="700" dirty="0" smtClean="0">
                <a:latin typeface="Times New Roman" panose="02020603050405020304" pitchFamily="18" charset="0"/>
                <a:ea typeface="Times New Roman" panose="02020603050405020304" pitchFamily="18" charset="0"/>
              </a:rPr>
              <a:t>04</a:t>
            </a:r>
            <a:r>
              <a:rPr lang="tr-TR" sz="700" dirty="0" smtClean="0">
                <a:latin typeface="Times New Roman" panose="02020603050405020304" pitchFamily="18" charset="0"/>
                <a:cs typeface="Times New Roman" panose="02020603050405020304" pitchFamily="18" charset="0"/>
              </a:rPr>
              <a:t>)sonucunda </a:t>
            </a:r>
            <a:r>
              <a:rPr lang="tr-TR" sz="700" dirty="0">
                <a:latin typeface="Times New Roman" panose="02020603050405020304" pitchFamily="18" charset="0"/>
                <a:cs typeface="Times New Roman" panose="02020603050405020304" pitchFamily="18" charset="0"/>
              </a:rPr>
              <a:t>ise; kaplama işlemine alınan tüm kumaş türlerinin hava geçirgenlik oranlarının %25 – 40 oranları arasında düştüğü tespit edilmiştir.</a:t>
            </a:r>
          </a:p>
          <a:p>
            <a:pPr algn="just"/>
            <a:r>
              <a:rPr lang="tr-TR" sz="700" dirty="0">
                <a:latin typeface="Times New Roman" panose="02020603050405020304" pitchFamily="18" charset="0"/>
                <a:cs typeface="Times New Roman" panose="02020603050405020304" pitchFamily="18" charset="0"/>
              </a:rPr>
              <a:t>Elde edilen sonuçlar ışığında doğal esaslı farklı katkı malzemelerinin kullanımı pamuklu kumaş numunelerinin belirtilen fiziksel özelliklerinin iyileştirilmesine neden olmuş, aynı zamanda klasik baskı işlemi sırasında yoğun olarak kullanılan </a:t>
            </a:r>
            <a:r>
              <a:rPr lang="tr-TR" sz="700" dirty="0" err="1">
                <a:latin typeface="Times New Roman" panose="02020603050405020304" pitchFamily="18" charset="0"/>
                <a:cs typeface="Times New Roman" panose="02020603050405020304" pitchFamily="18" charset="0"/>
              </a:rPr>
              <a:t>binder</a:t>
            </a:r>
            <a:r>
              <a:rPr lang="tr-TR" sz="700" dirty="0">
                <a:latin typeface="Times New Roman" panose="02020603050405020304" pitchFamily="18" charset="0"/>
                <a:cs typeface="Times New Roman" panose="02020603050405020304" pitchFamily="18" charset="0"/>
              </a:rPr>
              <a:t> dolayısı ile oluşan olumsuzlukların giderilmesi noktasında alternatif bir baskı prosesinin oluşturulması durumu ortaya çıkmıştır. Prosesin </a:t>
            </a:r>
            <a:r>
              <a:rPr lang="tr-TR" sz="700" dirty="0" err="1">
                <a:latin typeface="Times New Roman" panose="02020603050405020304" pitchFamily="18" charset="0"/>
                <a:cs typeface="Times New Roman" panose="02020603050405020304" pitchFamily="18" charset="0"/>
              </a:rPr>
              <a:t>fiksajı</a:t>
            </a:r>
            <a:r>
              <a:rPr lang="tr-TR" sz="700" dirty="0">
                <a:latin typeface="Times New Roman" panose="02020603050405020304" pitchFamily="18" charset="0"/>
                <a:cs typeface="Times New Roman" panose="02020603050405020304" pitchFamily="18" charset="0"/>
              </a:rPr>
              <a:t> klasik </a:t>
            </a:r>
            <a:r>
              <a:rPr lang="tr-TR" sz="700" dirty="0" err="1">
                <a:latin typeface="Times New Roman" panose="02020603050405020304" pitchFamily="18" charset="0"/>
                <a:cs typeface="Times New Roman" panose="02020603050405020304" pitchFamily="18" charset="0"/>
              </a:rPr>
              <a:t>fiksaj</a:t>
            </a:r>
            <a:r>
              <a:rPr lang="tr-TR" sz="700" dirty="0">
                <a:latin typeface="Times New Roman" panose="02020603050405020304" pitchFamily="18" charset="0"/>
                <a:cs typeface="Times New Roman" panose="02020603050405020304" pitchFamily="18" charset="0"/>
              </a:rPr>
              <a:t> sıcaklığı olan 150℃ yerine 100℃ sıcaklıkta gerçekleştirilerek enerji </a:t>
            </a:r>
            <a:r>
              <a:rPr lang="tr-TR" sz="700" dirty="0" err="1">
                <a:latin typeface="Times New Roman" panose="02020603050405020304" pitchFamily="18" charset="0"/>
                <a:cs typeface="Times New Roman" panose="02020603050405020304" pitchFamily="18" charset="0"/>
              </a:rPr>
              <a:t>tasarrufuda</a:t>
            </a:r>
            <a:r>
              <a:rPr lang="tr-TR" sz="700" dirty="0">
                <a:latin typeface="Times New Roman" panose="02020603050405020304" pitchFamily="18" charset="0"/>
                <a:cs typeface="Times New Roman" panose="02020603050405020304" pitchFamily="18" charset="0"/>
              </a:rPr>
              <a:t> sağlanmıştır</a:t>
            </a:r>
            <a:r>
              <a:rPr lang="tr-TR" sz="700" dirty="0" smtClean="0">
                <a:latin typeface="Times New Roman" panose="02020603050405020304" pitchFamily="18" charset="0"/>
                <a:cs typeface="Times New Roman" panose="02020603050405020304" pitchFamily="18" charset="0"/>
              </a:rPr>
              <a:t>.</a:t>
            </a:r>
          </a:p>
          <a:p>
            <a:pPr algn="just"/>
            <a:endParaRPr lang="tr-TR" sz="700" dirty="0">
              <a:latin typeface="Times New Roman" panose="02020603050405020304" pitchFamily="18" charset="0"/>
              <a:cs typeface="Times New Roman" panose="02020603050405020304" pitchFamily="18" charset="0"/>
            </a:endParaRPr>
          </a:p>
          <a:p>
            <a:pPr algn="just"/>
            <a:r>
              <a:rPr lang="tr-TR" sz="800" b="1" dirty="0" smtClean="0">
                <a:latin typeface="Times New Roman" panose="02020603050405020304" pitchFamily="18" charset="0"/>
                <a:cs typeface="Times New Roman" panose="02020603050405020304" pitchFamily="18" charset="0"/>
              </a:rPr>
              <a:t>KAYNAKLAR</a:t>
            </a:r>
            <a:endParaRPr lang="tr-TR" sz="900" b="1" dirty="0">
              <a:latin typeface="Times New Roman" panose="02020603050405020304" pitchFamily="18" charset="0"/>
              <a:cs typeface="Times New Roman" panose="02020603050405020304" pitchFamily="18" charset="0"/>
            </a:endParaRPr>
          </a:p>
          <a:p>
            <a:pPr marL="228600" indent="-228600" algn="just">
              <a:buAutoNum type="arabicPeriod"/>
            </a:pPr>
            <a:r>
              <a:rPr lang="tr-TR" sz="700" dirty="0" smtClean="0">
                <a:latin typeface="Times New Roman" panose="02020603050405020304" pitchFamily="18" charset="0"/>
                <a:cs typeface="Times New Roman" panose="02020603050405020304" pitchFamily="18" charset="0"/>
              </a:rPr>
              <a:t>Onar, N., Akşit, A., Sen, Y., Mutlu, M. </a:t>
            </a:r>
            <a:r>
              <a:rPr lang="en-US" sz="700" dirty="0" smtClean="0">
                <a:latin typeface="Times New Roman" panose="02020603050405020304" pitchFamily="18" charset="0"/>
                <a:cs typeface="Times New Roman" panose="02020603050405020304" pitchFamily="18" charset="0"/>
              </a:rPr>
              <a:t>Antimicrobial</a:t>
            </a:r>
            <a:r>
              <a:rPr lang="en-US" sz="700" dirty="0">
                <a:latin typeface="Times New Roman" panose="02020603050405020304" pitchFamily="18" charset="0"/>
                <a:cs typeface="Times New Roman" panose="02020603050405020304" pitchFamily="18" charset="0"/>
              </a:rPr>
              <a:t>, UV-protective and self-cleaning properties of cotton fabrics coated by dip-coating and </a:t>
            </a:r>
            <a:r>
              <a:rPr lang="en-US" sz="700" dirty="0" err="1">
                <a:latin typeface="Times New Roman" panose="02020603050405020304" pitchFamily="18" charset="0"/>
                <a:cs typeface="Times New Roman" panose="02020603050405020304" pitchFamily="18" charset="0"/>
              </a:rPr>
              <a:t>solvothermal</a:t>
            </a:r>
            <a:r>
              <a:rPr lang="en-US" sz="700" dirty="0">
                <a:latin typeface="Times New Roman" panose="02020603050405020304" pitchFamily="18" charset="0"/>
                <a:cs typeface="Times New Roman" panose="02020603050405020304" pitchFamily="18" charset="0"/>
              </a:rPr>
              <a:t> coating </a:t>
            </a:r>
            <a:r>
              <a:rPr lang="en-US" sz="700" dirty="0" smtClean="0">
                <a:latin typeface="Times New Roman" panose="02020603050405020304" pitchFamily="18" charset="0"/>
                <a:cs typeface="Times New Roman" panose="02020603050405020304" pitchFamily="18" charset="0"/>
              </a:rPr>
              <a:t>methods</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Fibers</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and</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Polymers</a:t>
            </a:r>
            <a:r>
              <a:rPr lang="tr-TR" sz="700" dirty="0" smtClean="0">
                <a:latin typeface="Times New Roman" panose="02020603050405020304" pitchFamily="18" charset="0"/>
                <a:cs typeface="Times New Roman" panose="02020603050405020304" pitchFamily="18" charset="0"/>
              </a:rPr>
              <a:t>, 2011, 12, 4, 461 – 470.</a:t>
            </a:r>
            <a:endParaRPr lang="tr-TR" sz="700" dirty="0">
              <a:latin typeface="Times New Roman" panose="02020603050405020304" pitchFamily="18" charset="0"/>
              <a:cs typeface="Times New Roman" panose="02020603050405020304" pitchFamily="18" charset="0"/>
            </a:endParaRPr>
          </a:p>
          <a:p>
            <a:pPr marL="228600" indent="-228600" algn="just">
              <a:buAutoNum type="arabicPeriod"/>
            </a:pPr>
            <a:r>
              <a:rPr lang="tr-TR" sz="700" dirty="0" smtClean="0">
                <a:latin typeface="Times New Roman" panose="02020603050405020304" pitchFamily="18" charset="0"/>
                <a:cs typeface="Times New Roman" panose="02020603050405020304" pitchFamily="18" charset="0"/>
              </a:rPr>
              <a:t>Topel, E. Sol jel teknolojisi ile tekstil </a:t>
            </a:r>
            <a:r>
              <a:rPr lang="tr-TR" sz="700" dirty="0" err="1" smtClean="0">
                <a:latin typeface="Times New Roman" panose="02020603050405020304" pitchFamily="18" charset="0"/>
                <a:cs typeface="Times New Roman" panose="02020603050405020304" pitchFamily="18" charset="0"/>
              </a:rPr>
              <a:t>meteryallerinin</a:t>
            </a:r>
            <a:r>
              <a:rPr lang="tr-TR" sz="700" dirty="0" smtClean="0">
                <a:latin typeface="Times New Roman" panose="02020603050405020304" pitchFamily="18" charset="0"/>
                <a:cs typeface="Times New Roman" panose="02020603050405020304" pitchFamily="18" charset="0"/>
              </a:rPr>
              <a:t> boyanması ve haslık özelliklerinin geliştirilmesi. Yüksek Lisans Tezi, İzmir, 2014, 73 sayfa.</a:t>
            </a:r>
            <a:endParaRPr lang="tr-TR" sz="700" dirty="0">
              <a:latin typeface="Times New Roman" panose="02020603050405020304" pitchFamily="18" charset="0"/>
              <a:cs typeface="Times New Roman" panose="02020603050405020304" pitchFamily="18" charset="0"/>
            </a:endParaRPr>
          </a:p>
          <a:p>
            <a:pPr marL="228600" indent="-228600" algn="just">
              <a:buAutoNum type="arabicPeriod"/>
            </a:pPr>
            <a:r>
              <a:rPr lang="tr-TR" sz="700" dirty="0" err="1" smtClean="0">
                <a:latin typeface="Times New Roman" panose="02020603050405020304" pitchFamily="18" charset="0"/>
                <a:cs typeface="Times New Roman" panose="02020603050405020304" pitchFamily="18" charset="0"/>
              </a:rPr>
              <a:t>Guglielmi</a:t>
            </a:r>
            <a:r>
              <a:rPr lang="tr-TR" sz="700" dirty="0">
                <a:latin typeface="Times New Roman" panose="02020603050405020304" pitchFamily="18" charset="0"/>
                <a:cs typeface="Times New Roman" panose="02020603050405020304" pitchFamily="18" charset="0"/>
              </a:rPr>
              <a:t>, M., </a:t>
            </a:r>
            <a:r>
              <a:rPr lang="tr-TR" sz="700" dirty="0" err="1">
                <a:latin typeface="Times New Roman" panose="02020603050405020304" pitchFamily="18" charset="0"/>
                <a:cs typeface="Times New Roman" panose="02020603050405020304" pitchFamily="18" charset="0"/>
              </a:rPr>
              <a:t>Kickelbick</a:t>
            </a:r>
            <a:r>
              <a:rPr lang="tr-TR" sz="700" dirty="0">
                <a:latin typeface="Times New Roman" panose="02020603050405020304" pitchFamily="18" charset="0"/>
                <a:cs typeface="Times New Roman" panose="02020603050405020304" pitchFamily="18" charset="0"/>
              </a:rPr>
              <a:t>, G., </a:t>
            </a:r>
            <a:r>
              <a:rPr lang="tr-TR" sz="700" dirty="0" err="1">
                <a:latin typeface="Times New Roman" panose="02020603050405020304" pitchFamily="18" charset="0"/>
                <a:cs typeface="Times New Roman" panose="02020603050405020304" pitchFamily="18" charset="0"/>
              </a:rPr>
              <a:t>Martucci</a:t>
            </a:r>
            <a:r>
              <a:rPr lang="tr-TR" sz="700" dirty="0">
                <a:latin typeface="Times New Roman" panose="02020603050405020304" pitchFamily="18" charset="0"/>
                <a:cs typeface="Times New Roman" panose="02020603050405020304" pitchFamily="18" charset="0"/>
              </a:rPr>
              <a:t>, A. Sol gel nanocomposites.1st </a:t>
            </a:r>
            <a:r>
              <a:rPr lang="tr-TR" sz="700" dirty="0" err="1">
                <a:latin typeface="Times New Roman" panose="02020603050405020304" pitchFamily="18" charset="0"/>
                <a:cs typeface="Times New Roman" panose="02020603050405020304" pitchFamily="18" charset="0"/>
              </a:rPr>
              <a:t>edition</a:t>
            </a:r>
            <a:r>
              <a:rPr lang="tr-TR" sz="700" dirty="0">
                <a:latin typeface="Times New Roman" panose="02020603050405020304" pitchFamily="18" charset="0"/>
                <a:cs typeface="Times New Roman" panose="02020603050405020304" pitchFamily="18" charset="0"/>
              </a:rPr>
              <a:t>. </a:t>
            </a:r>
            <a:r>
              <a:rPr lang="tr-TR" sz="700" dirty="0" err="1">
                <a:latin typeface="Times New Roman" panose="02020603050405020304" pitchFamily="18" charset="0"/>
                <a:cs typeface="Times New Roman" panose="02020603050405020304" pitchFamily="18" charset="0"/>
              </a:rPr>
              <a:t>London</a:t>
            </a:r>
            <a:r>
              <a:rPr lang="tr-TR" sz="700" dirty="0">
                <a:latin typeface="Times New Roman" panose="02020603050405020304" pitchFamily="18" charset="0"/>
                <a:cs typeface="Times New Roman" panose="02020603050405020304" pitchFamily="18" charset="0"/>
              </a:rPr>
              <a:t>: </a:t>
            </a:r>
            <a:r>
              <a:rPr lang="tr-TR" sz="700" dirty="0" err="1">
                <a:latin typeface="Times New Roman" panose="02020603050405020304" pitchFamily="18" charset="0"/>
                <a:cs typeface="Times New Roman" panose="02020603050405020304" pitchFamily="18" charset="0"/>
              </a:rPr>
              <a:t>Springer</a:t>
            </a:r>
            <a:r>
              <a:rPr lang="tr-TR" sz="700" dirty="0">
                <a:latin typeface="Times New Roman" panose="02020603050405020304" pitchFamily="18" charset="0"/>
                <a:cs typeface="Times New Roman" panose="02020603050405020304" pitchFamily="18" charset="0"/>
              </a:rPr>
              <a:t>, 2014, 221 sayfa.</a:t>
            </a:r>
          </a:p>
          <a:p>
            <a:pPr marL="228600" indent="-228600" algn="just">
              <a:buAutoNum type="arabicPeriod"/>
            </a:pPr>
            <a:r>
              <a:rPr lang="tr-TR" sz="700" dirty="0">
                <a:latin typeface="Times New Roman" panose="02020603050405020304" pitchFamily="18" charset="0"/>
                <a:cs typeface="Times New Roman" panose="02020603050405020304" pitchFamily="18" charset="0"/>
              </a:rPr>
              <a:t>Toygun, Ş., </a:t>
            </a:r>
            <a:r>
              <a:rPr lang="tr-TR" sz="700" dirty="0" err="1">
                <a:latin typeface="Times New Roman" panose="02020603050405020304" pitchFamily="18" charset="0"/>
                <a:cs typeface="Times New Roman" panose="02020603050405020304" pitchFamily="18" charset="0"/>
              </a:rPr>
              <a:t>Köneçoğlu</a:t>
            </a:r>
            <a:r>
              <a:rPr lang="tr-TR" sz="700" dirty="0">
                <a:latin typeface="Times New Roman" panose="02020603050405020304" pitchFamily="18" charset="0"/>
                <a:cs typeface="Times New Roman" panose="02020603050405020304" pitchFamily="18" charset="0"/>
              </a:rPr>
              <a:t>, G., Kalpaklı, Y. Sol jel yöntemi genel prensipleri. Mühendislik ve Fen Bilimleri Dergisi </a:t>
            </a:r>
            <a:r>
              <a:rPr lang="tr-TR" sz="700" dirty="0" err="1">
                <a:latin typeface="Times New Roman" panose="02020603050405020304" pitchFamily="18" charset="0"/>
                <a:cs typeface="Times New Roman" panose="02020603050405020304" pitchFamily="18" charset="0"/>
              </a:rPr>
              <a:t>Sigma</a:t>
            </a:r>
            <a:r>
              <a:rPr lang="tr-TR" sz="700" dirty="0">
                <a:latin typeface="Times New Roman" panose="02020603050405020304" pitchFamily="18" charset="0"/>
                <a:cs typeface="Times New Roman" panose="02020603050405020304" pitchFamily="18" charset="0"/>
              </a:rPr>
              <a:t>, 2013, 31, 456 – 476.</a:t>
            </a:r>
          </a:p>
          <a:p>
            <a:pPr marL="228600" indent="-228600" algn="just">
              <a:buAutoNum type="arabicPeriod"/>
            </a:pPr>
            <a:r>
              <a:rPr lang="en-US" sz="700" dirty="0">
                <a:latin typeface="Times New Roman" panose="02020603050405020304" pitchFamily="18" charset="0"/>
                <a:cs typeface="Times New Roman" panose="02020603050405020304" pitchFamily="18" charset="0"/>
              </a:rPr>
              <a:t>Shackelford, J.</a:t>
            </a:r>
            <a:r>
              <a:rPr lang="tr-TR" sz="700" dirty="0">
                <a:latin typeface="Times New Roman" panose="02020603050405020304" pitchFamily="18" charset="0"/>
                <a:cs typeface="Times New Roman" panose="02020603050405020304" pitchFamily="18" charset="0"/>
              </a:rPr>
              <a:t>, </a:t>
            </a:r>
            <a:r>
              <a:rPr lang="tr-TR" sz="700" dirty="0" err="1">
                <a:latin typeface="Times New Roman" panose="02020603050405020304" pitchFamily="18" charset="0"/>
                <a:cs typeface="Times New Roman" panose="02020603050405020304" pitchFamily="18" charset="0"/>
              </a:rPr>
              <a:t>Doremus</a:t>
            </a:r>
            <a:r>
              <a:rPr lang="tr-TR" sz="700" dirty="0">
                <a:latin typeface="Times New Roman" panose="02020603050405020304" pitchFamily="18" charset="0"/>
                <a:cs typeface="Times New Roman" panose="02020603050405020304" pitchFamily="18" charset="0"/>
              </a:rPr>
              <a:t>, R H.</a:t>
            </a:r>
            <a:r>
              <a:rPr lang="en-US" sz="700" dirty="0">
                <a:latin typeface="Times New Roman" panose="02020603050405020304" pitchFamily="18" charset="0"/>
                <a:cs typeface="Times New Roman" panose="02020603050405020304" pitchFamily="18" charset="0"/>
              </a:rPr>
              <a:t> Quartz and </a:t>
            </a:r>
            <a:r>
              <a:rPr lang="en-US" sz="700" dirty="0" err="1">
                <a:latin typeface="Times New Roman" panose="02020603050405020304" pitchFamily="18" charset="0"/>
                <a:cs typeface="Times New Roman" panose="02020603050405020304" pitchFamily="18" charset="0"/>
              </a:rPr>
              <a:t>Silicas</a:t>
            </a:r>
            <a:r>
              <a:rPr lang="en-US" sz="700" dirty="0">
                <a:latin typeface="Times New Roman" panose="02020603050405020304" pitchFamily="18" charset="0"/>
                <a:cs typeface="Times New Roman" panose="02020603050405020304" pitchFamily="18" charset="0"/>
              </a:rPr>
              <a:t>, Ceramic and Glass Materials</a:t>
            </a:r>
            <a:r>
              <a:rPr lang="tr-TR" sz="700" dirty="0">
                <a:latin typeface="Times New Roman" panose="02020603050405020304" pitchFamily="18" charset="0"/>
                <a:cs typeface="Times New Roman" panose="02020603050405020304" pitchFamily="18" charset="0"/>
              </a:rPr>
              <a:t> </a:t>
            </a:r>
            <a:r>
              <a:rPr lang="en-US" sz="700" dirty="0">
                <a:latin typeface="Times New Roman" panose="02020603050405020304" pitchFamily="18" charset="0"/>
                <a:cs typeface="Times New Roman" panose="02020603050405020304" pitchFamily="18" charset="0"/>
              </a:rPr>
              <a:t>Structure,</a:t>
            </a:r>
            <a:r>
              <a:rPr lang="tr-TR" sz="700" dirty="0">
                <a:latin typeface="Times New Roman" panose="02020603050405020304" pitchFamily="18" charset="0"/>
                <a:cs typeface="Times New Roman" panose="02020603050405020304" pitchFamily="18" charset="0"/>
              </a:rPr>
              <a:t> </a:t>
            </a:r>
            <a:r>
              <a:rPr lang="en-US" sz="700" dirty="0">
                <a:latin typeface="Times New Roman" panose="02020603050405020304" pitchFamily="18" charset="0"/>
                <a:cs typeface="Times New Roman" panose="02020603050405020304" pitchFamily="18" charset="0"/>
              </a:rPr>
              <a:t>Properties and Processing</a:t>
            </a:r>
            <a:r>
              <a:rPr lang="tr-TR" sz="700" dirty="0">
                <a:latin typeface="Times New Roman" panose="02020603050405020304" pitchFamily="18" charset="0"/>
                <a:cs typeface="Times New Roman" panose="02020603050405020304" pitchFamily="18" charset="0"/>
              </a:rPr>
              <a:t>. 1st </a:t>
            </a:r>
            <a:r>
              <a:rPr lang="tr-TR" sz="700" dirty="0" err="1">
                <a:latin typeface="Times New Roman" panose="02020603050405020304" pitchFamily="18" charset="0"/>
                <a:cs typeface="Times New Roman" panose="02020603050405020304" pitchFamily="18" charset="0"/>
              </a:rPr>
              <a:t>edition</a:t>
            </a:r>
            <a:r>
              <a:rPr lang="tr-TR" sz="700" dirty="0">
                <a:latin typeface="Times New Roman" panose="02020603050405020304" pitchFamily="18" charset="0"/>
                <a:cs typeface="Times New Roman" panose="02020603050405020304" pitchFamily="18" charset="0"/>
              </a:rPr>
              <a:t>. </a:t>
            </a:r>
            <a:r>
              <a:rPr lang="tr-TR" sz="700" dirty="0" err="1">
                <a:latin typeface="Times New Roman" panose="02020603050405020304" pitchFamily="18" charset="0"/>
                <a:cs typeface="Times New Roman" panose="02020603050405020304" pitchFamily="18" charset="0"/>
              </a:rPr>
              <a:t>Newyork</a:t>
            </a:r>
            <a:r>
              <a:rPr lang="tr-TR" sz="700" dirty="0">
                <a:latin typeface="Times New Roman" panose="02020603050405020304" pitchFamily="18" charset="0"/>
                <a:cs typeface="Times New Roman" panose="02020603050405020304" pitchFamily="18" charset="0"/>
              </a:rPr>
              <a:t>: </a:t>
            </a:r>
            <a:r>
              <a:rPr lang="tr-TR" sz="700" dirty="0" err="1">
                <a:latin typeface="Times New Roman" panose="02020603050405020304" pitchFamily="18" charset="0"/>
                <a:cs typeface="Times New Roman" panose="02020603050405020304" pitchFamily="18" charset="0"/>
              </a:rPr>
              <a:t>Springer</a:t>
            </a:r>
            <a:r>
              <a:rPr lang="tr-TR" sz="700" dirty="0">
                <a:latin typeface="Times New Roman" panose="02020603050405020304" pitchFamily="18" charset="0"/>
                <a:cs typeface="Times New Roman" panose="02020603050405020304" pitchFamily="18" charset="0"/>
              </a:rPr>
              <a:t>, 2008, 202 sayfa.</a:t>
            </a:r>
          </a:p>
          <a:p>
            <a:pPr marL="228600" indent="-228600" algn="just">
              <a:buAutoNum type="arabicPeriod"/>
            </a:pPr>
            <a:r>
              <a:rPr lang="tr-TR" sz="700" dirty="0" smtClean="0">
                <a:latin typeface="Times New Roman" panose="02020603050405020304" pitchFamily="18" charset="0"/>
                <a:cs typeface="Times New Roman" panose="02020603050405020304" pitchFamily="18" charset="0"/>
              </a:rPr>
              <a:t>Durgun</a:t>
            </a:r>
            <a:r>
              <a:rPr lang="tr-TR" sz="700" dirty="0">
                <a:latin typeface="Times New Roman" panose="02020603050405020304" pitchFamily="18" charset="0"/>
                <a:cs typeface="Times New Roman" panose="02020603050405020304" pitchFamily="18" charset="0"/>
              </a:rPr>
              <a:t>, M. Y. Pomza, kolemanit, barit ve yüksek fırın cürufu katkılı boyalarla kaplanan beton ve donatıların korozyon performansı. Yüksek lisans Tezi. Kahramanmaraş, 2011, 181 sayfa.</a:t>
            </a:r>
          </a:p>
          <a:p>
            <a:pPr marL="228600" indent="-228600" algn="just">
              <a:buAutoNum type="arabicPeriod"/>
            </a:pPr>
            <a:r>
              <a:rPr lang="tr-TR" sz="700" dirty="0">
                <a:latin typeface="Times New Roman" panose="02020603050405020304" pitchFamily="18" charset="0"/>
                <a:cs typeface="Times New Roman" panose="02020603050405020304" pitchFamily="18" charset="0"/>
              </a:rPr>
              <a:t>Çetin, B. </a:t>
            </a:r>
            <a:r>
              <a:rPr lang="tr-TR" sz="700" dirty="0" err="1">
                <a:latin typeface="Times New Roman" panose="02020603050405020304" pitchFamily="18" charset="0"/>
                <a:cs typeface="Times New Roman" panose="02020603050405020304" pitchFamily="18" charset="0"/>
              </a:rPr>
              <a:t>Poliinden</a:t>
            </a:r>
            <a:r>
              <a:rPr lang="tr-TR" sz="700" dirty="0">
                <a:latin typeface="Times New Roman" panose="02020603050405020304" pitchFamily="18" charset="0"/>
                <a:cs typeface="Times New Roman" panose="02020603050405020304" pitchFamily="18" charset="0"/>
              </a:rPr>
              <a:t>/kolemanit </a:t>
            </a:r>
            <a:r>
              <a:rPr lang="tr-TR" sz="700" dirty="0" err="1">
                <a:latin typeface="Times New Roman" panose="02020603050405020304" pitchFamily="18" charset="0"/>
                <a:cs typeface="Times New Roman" panose="02020603050405020304" pitchFamily="18" charset="0"/>
              </a:rPr>
              <a:t>kompozitin</a:t>
            </a:r>
            <a:r>
              <a:rPr lang="tr-TR" sz="700" dirty="0">
                <a:latin typeface="Times New Roman" panose="02020603050405020304" pitchFamily="18" charset="0"/>
                <a:cs typeface="Times New Roman" panose="02020603050405020304" pitchFamily="18" charset="0"/>
              </a:rPr>
              <a:t> sentezi, </a:t>
            </a:r>
            <a:r>
              <a:rPr lang="tr-TR" sz="700" dirty="0" err="1">
                <a:latin typeface="Times New Roman" panose="02020603050405020304" pitchFamily="18" charset="0"/>
                <a:cs typeface="Times New Roman" panose="02020603050405020304" pitchFamily="18" charset="0"/>
              </a:rPr>
              <a:t>karakterizasyonu</a:t>
            </a:r>
            <a:r>
              <a:rPr lang="tr-TR" sz="700" dirty="0">
                <a:latin typeface="Times New Roman" panose="02020603050405020304" pitchFamily="18" charset="0"/>
                <a:cs typeface="Times New Roman" panose="02020603050405020304" pitchFamily="18" charset="0"/>
              </a:rPr>
              <a:t> ve </a:t>
            </a:r>
            <a:r>
              <a:rPr lang="tr-TR" sz="700" dirty="0" err="1">
                <a:latin typeface="Times New Roman" panose="02020603050405020304" pitchFamily="18" charset="0"/>
                <a:cs typeface="Times New Roman" panose="02020603050405020304" pitchFamily="18" charset="0"/>
              </a:rPr>
              <a:t>elektroreolojik</a:t>
            </a:r>
            <a:r>
              <a:rPr lang="tr-TR" sz="700" dirty="0">
                <a:latin typeface="Times New Roman" panose="02020603050405020304" pitchFamily="18" charset="0"/>
                <a:cs typeface="Times New Roman" panose="02020603050405020304" pitchFamily="18" charset="0"/>
              </a:rPr>
              <a:t> özelliklerinin araştırılması. Yüksek lisans tezi. Ankara, 2011, 122 sayfa</a:t>
            </a:r>
            <a:r>
              <a:rPr lang="tr-TR" sz="700" dirty="0" smtClean="0">
                <a:latin typeface="Times New Roman" panose="02020603050405020304" pitchFamily="18" charset="0"/>
                <a:cs typeface="Times New Roman" panose="02020603050405020304" pitchFamily="18" charset="0"/>
              </a:rPr>
              <a:t>.</a:t>
            </a:r>
          </a:p>
          <a:p>
            <a:pPr marL="228600" indent="-228600" algn="just">
              <a:buAutoNum type="arabicPeriod"/>
            </a:pPr>
            <a:r>
              <a:rPr lang="tr-TR" sz="700" dirty="0" smtClean="0">
                <a:latin typeface="Times New Roman" panose="02020603050405020304" pitchFamily="18" charset="0"/>
                <a:cs typeface="Times New Roman" panose="02020603050405020304" pitchFamily="18" charset="0"/>
              </a:rPr>
              <a:t>Oktav Bulut, M., Çimen, Ö., Akbulut, Y., Akçalı, K., Dereli, B. Application of </a:t>
            </a:r>
            <a:r>
              <a:rPr lang="tr-TR" sz="700" dirty="0" err="1" smtClean="0">
                <a:latin typeface="Times New Roman" panose="02020603050405020304" pitchFamily="18" charset="0"/>
                <a:cs typeface="Times New Roman" panose="02020603050405020304" pitchFamily="18" charset="0"/>
              </a:rPr>
              <a:t>amorphous</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silica</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colemanite</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and</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pumice</a:t>
            </a:r>
            <a:r>
              <a:rPr lang="tr-TR" sz="700" dirty="0" smtClean="0">
                <a:latin typeface="Times New Roman" panose="02020603050405020304" pitchFamily="18" charset="0"/>
                <a:cs typeface="Times New Roman" panose="02020603050405020304" pitchFamily="18" charset="0"/>
              </a:rPr>
              <a:t> on </a:t>
            </a:r>
            <a:r>
              <a:rPr lang="tr-TR" sz="700" dirty="0" err="1" smtClean="0">
                <a:latin typeface="Times New Roman" panose="02020603050405020304" pitchFamily="18" charset="0"/>
                <a:cs typeface="Times New Roman" panose="02020603050405020304" pitchFamily="18" charset="0"/>
              </a:rPr>
              <a:t>cotton</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fabric</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by</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screen</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printing</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method</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Industria</a:t>
            </a:r>
            <a:r>
              <a:rPr lang="tr-TR" sz="700" dirty="0" smtClean="0">
                <a:latin typeface="Times New Roman" panose="02020603050405020304" pitchFamily="18" charset="0"/>
                <a:cs typeface="Times New Roman" panose="02020603050405020304" pitchFamily="18" charset="0"/>
              </a:rPr>
              <a:t> </a:t>
            </a:r>
            <a:r>
              <a:rPr lang="tr-TR" sz="700" dirty="0" err="1" smtClean="0">
                <a:latin typeface="Times New Roman" panose="02020603050405020304" pitchFamily="18" charset="0"/>
                <a:cs typeface="Times New Roman" panose="02020603050405020304" pitchFamily="18" charset="0"/>
              </a:rPr>
              <a:t>Textila</a:t>
            </a:r>
            <a:r>
              <a:rPr lang="tr-TR" sz="700" dirty="0" smtClean="0">
                <a:latin typeface="Times New Roman" panose="02020603050405020304" pitchFamily="18" charset="0"/>
                <a:cs typeface="Times New Roman" panose="02020603050405020304" pitchFamily="18" charset="0"/>
              </a:rPr>
              <a:t>, 2015, 66, 5, 289 – 296.</a:t>
            </a:r>
            <a:endParaRPr lang="tr-TR" sz="700" dirty="0">
              <a:latin typeface="Times New Roman" panose="02020603050405020304" pitchFamily="18" charset="0"/>
              <a:cs typeface="Times New Roman" panose="02020603050405020304" pitchFamily="18" charset="0"/>
            </a:endParaRPr>
          </a:p>
          <a:p>
            <a:pPr algn="just"/>
            <a:endParaRPr lang="tr-TR" sz="700" dirty="0">
              <a:latin typeface="Times New Roman" panose="02020603050405020304" pitchFamily="18" charset="0"/>
              <a:cs typeface="Times New Roman" panose="02020603050405020304" pitchFamily="18" charset="0"/>
            </a:endParaRPr>
          </a:p>
          <a:p>
            <a:pPr algn="just"/>
            <a:endParaRPr lang="tr-TR" sz="800" dirty="0">
              <a:latin typeface="Times New Roman" panose="02020603050405020304" pitchFamily="18" charset="0"/>
              <a:cs typeface="Times New Roman" panose="02020603050405020304" pitchFamily="18" charset="0"/>
            </a:endParaRPr>
          </a:p>
        </p:txBody>
      </p:sp>
      <p:graphicFrame>
        <p:nvGraphicFramePr>
          <p:cNvPr id="21" name="Tablo 20"/>
          <p:cNvGraphicFramePr>
            <a:graphicFrameLocks noGrp="1"/>
          </p:cNvGraphicFramePr>
          <p:nvPr>
            <p:extLst>
              <p:ext uri="{D42A27DB-BD31-4B8C-83A1-F6EECF244321}">
                <p14:modId xmlns:p14="http://schemas.microsoft.com/office/powerpoint/2010/main" val="3105262376"/>
              </p:ext>
            </p:extLst>
          </p:nvPr>
        </p:nvGraphicFramePr>
        <p:xfrm>
          <a:off x="2705375" y="9254073"/>
          <a:ext cx="2160000" cy="802588"/>
        </p:xfrm>
        <a:graphic>
          <a:graphicData uri="http://schemas.openxmlformats.org/drawingml/2006/table">
            <a:tbl>
              <a:tblPr firstRow="1" bandRow="1">
                <a:tableStyleId>{C083E6E3-FA7D-4D7B-A595-EF9225AFEA82}</a:tableStyleId>
              </a:tblPr>
              <a:tblGrid>
                <a:gridCol w="1080000">
                  <a:extLst>
                    <a:ext uri="{9D8B030D-6E8A-4147-A177-3AD203B41FA5}">
                      <a16:colId xmlns:a16="http://schemas.microsoft.com/office/drawing/2014/main" val="2881419548"/>
                    </a:ext>
                  </a:extLst>
                </a:gridCol>
                <a:gridCol w="1080000">
                  <a:extLst>
                    <a:ext uri="{9D8B030D-6E8A-4147-A177-3AD203B41FA5}">
                      <a16:colId xmlns:a16="http://schemas.microsoft.com/office/drawing/2014/main" val="1074201762"/>
                    </a:ext>
                  </a:extLst>
                </a:gridCol>
              </a:tblGrid>
              <a:tr h="0">
                <a:tc>
                  <a:txBody>
                    <a:bodyPr/>
                    <a:lstStyle/>
                    <a:p>
                      <a:r>
                        <a:rPr lang="tr-TR" sz="700" b="0" dirty="0" smtClean="0">
                          <a:latin typeface="Times New Roman" panose="02020603050405020304" pitchFamily="18" charset="0"/>
                          <a:cs typeface="Times New Roman" panose="02020603050405020304" pitchFamily="18" charset="0"/>
                        </a:rPr>
                        <a:t>Amorf</a:t>
                      </a:r>
                      <a:r>
                        <a:rPr lang="tr-TR" sz="700" b="0" baseline="0" dirty="0" smtClean="0">
                          <a:latin typeface="Times New Roman" panose="02020603050405020304" pitchFamily="18" charset="0"/>
                          <a:cs typeface="Times New Roman" panose="02020603050405020304" pitchFamily="18" charset="0"/>
                        </a:rPr>
                        <a:t> Silika</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50 g</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4095830"/>
                  </a:ext>
                </a:extLst>
              </a:tr>
              <a:tr h="144000">
                <a:tc>
                  <a:txBody>
                    <a:bodyPr/>
                    <a:lstStyle/>
                    <a:p>
                      <a:r>
                        <a:rPr lang="tr-TR" sz="700" b="0" dirty="0" smtClean="0">
                          <a:latin typeface="Times New Roman" panose="02020603050405020304" pitchFamily="18" charset="0"/>
                          <a:cs typeface="Times New Roman" panose="02020603050405020304" pitchFamily="18" charset="0"/>
                        </a:rPr>
                        <a:t>Su</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X</a:t>
                      </a:r>
                      <a:r>
                        <a:rPr lang="tr-TR" sz="700" b="0" baseline="0" dirty="0" smtClean="0">
                          <a:latin typeface="Times New Roman" panose="02020603050405020304" pitchFamily="18" charset="0"/>
                          <a:cs typeface="Times New Roman" panose="02020603050405020304" pitchFamily="18" charset="0"/>
                        </a:rPr>
                        <a:t> g</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6028780"/>
                  </a:ext>
                </a:extLst>
              </a:tr>
              <a:tr h="144000">
                <a:tc>
                  <a:txBody>
                    <a:bodyPr/>
                    <a:lstStyle/>
                    <a:p>
                      <a:r>
                        <a:rPr lang="tr-TR" sz="700" b="0" dirty="0" err="1" smtClean="0">
                          <a:latin typeface="Times New Roman" panose="02020603050405020304" pitchFamily="18" charset="0"/>
                          <a:cs typeface="Times New Roman" panose="02020603050405020304" pitchFamily="18" charset="0"/>
                        </a:rPr>
                        <a:t>Alginat</a:t>
                      </a:r>
                      <a:r>
                        <a:rPr lang="tr-TR" sz="700" b="0" dirty="0" smtClean="0">
                          <a:latin typeface="Times New Roman" panose="02020603050405020304" pitchFamily="18" charset="0"/>
                          <a:cs typeface="Times New Roman" panose="02020603050405020304" pitchFamily="18" charset="0"/>
                        </a:rPr>
                        <a:t> SMT (CHT)</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40 g</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43396672"/>
                  </a:ext>
                </a:extLst>
              </a:tr>
              <a:tr h="144000">
                <a:tc>
                  <a:txBody>
                    <a:bodyPr/>
                    <a:lstStyle/>
                    <a:p>
                      <a:r>
                        <a:rPr lang="tr-TR" sz="700" b="0" dirty="0" smtClean="0">
                          <a:latin typeface="Times New Roman" panose="02020603050405020304" pitchFamily="18" charset="0"/>
                          <a:cs typeface="Times New Roman" panose="02020603050405020304" pitchFamily="18" charset="0"/>
                        </a:rPr>
                        <a:t>İyon</a:t>
                      </a:r>
                      <a:r>
                        <a:rPr lang="tr-TR" sz="700" b="0" baseline="0" dirty="0" smtClean="0">
                          <a:latin typeface="Times New Roman" panose="02020603050405020304" pitchFamily="18" charset="0"/>
                          <a:cs typeface="Times New Roman" panose="02020603050405020304" pitchFamily="18" charset="0"/>
                        </a:rPr>
                        <a:t> Tutucu (alkil </a:t>
                      </a:r>
                      <a:r>
                        <a:rPr lang="tr-TR" sz="700" b="0" baseline="0" dirty="0" err="1" smtClean="0">
                          <a:latin typeface="Times New Roman" panose="02020603050405020304" pitchFamily="18" charset="0"/>
                          <a:cs typeface="Times New Roman" panose="02020603050405020304" pitchFamily="18" charset="0"/>
                        </a:rPr>
                        <a:t>fosfonat</a:t>
                      </a:r>
                      <a:r>
                        <a:rPr lang="tr-TR" sz="700" b="0" baseline="0" dirty="0" smtClean="0">
                          <a:latin typeface="Times New Roman" panose="02020603050405020304" pitchFamily="18" charset="0"/>
                          <a:cs typeface="Times New Roman" panose="02020603050405020304" pitchFamily="18" charset="0"/>
                        </a:rPr>
                        <a:t> karışımı, </a:t>
                      </a:r>
                      <a:r>
                        <a:rPr lang="tr-TR" sz="700" b="0" baseline="0" dirty="0" err="1" smtClean="0">
                          <a:latin typeface="Times New Roman" panose="02020603050405020304" pitchFamily="18" charset="0"/>
                          <a:cs typeface="Times New Roman" panose="02020603050405020304" pitchFamily="18" charset="0"/>
                        </a:rPr>
                        <a:t>anyonik</a:t>
                      </a:r>
                      <a:r>
                        <a:rPr lang="tr-TR" sz="700" b="0" baseline="0" dirty="0" smtClean="0">
                          <a:latin typeface="Times New Roman" panose="02020603050405020304" pitchFamily="18" charset="0"/>
                          <a:cs typeface="Times New Roman" panose="02020603050405020304" pitchFamily="18" charset="0"/>
                        </a:rPr>
                        <a:t>)</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tr-TR" sz="700" b="0" dirty="0" smtClean="0">
                          <a:latin typeface="Times New Roman" panose="02020603050405020304" pitchFamily="18" charset="0"/>
                          <a:cs typeface="Times New Roman" panose="02020603050405020304" pitchFamily="18" charset="0"/>
                        </a:rPr>
                        <a:t>1 g</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81301962"/>
                  </a:ext>
                </a:extLst>
              </a:tr>
              <a:tr h="144000">
                <a:tc>
                  <a:txBody>
                    <a:bodyPr/>
                    <a:lstStyle/>
                    <a:p>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tx2">
                        <a:lumMod val="40000"/>
                        <a:lumOff val="60000"/>
                      </a:schemeClr>
                    </a:solidFill>
                  </a:tcPr>
                </a:tc>
                <a:tc>
                  <a:txBody>
                    <a:bodyPr/>
                    <a:lstStyle/>
                    <a:p>
                      <a:r>
                        <a:rPr lang="tr-TR" sz="700" b="0" dirty="0" smtClean="0">
                          <a:latin typeface="Times New Roman" panose="02020603050405020304" pitchFamily="18" charset="0"/>
                          <a:cs typeface="Times New Roman" panose="02020603050405020304" pitchFamily="18" charset="0"/>
                        </a:rPr>
                        <a:t>1000 g</a:t>
                      </a:r>
                      <a:endParaRPr lang="tr-TR" sz="700" b="0" dirty="0">
                        <a:latin typeface="Times New Roman" panose="02020603050405020304" pitchFamily="18" charset="0"/>
                        <a:cs typeface="Times New Roman" panose="02020603050405020304" pitchFamily="18" charset="0"/>
                      </a:endParaRPr>
                    </a:p>
                  </a:txBody>
                  <a:tcPr marL="25276" marR="25276" marT="12637" marB="126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6545371"/>
                  </a:ext>
                </a:extLst>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üven">
  <a:themeElements>
    <a:clrScheme name="Güven">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Güven">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üven">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418</TotalTime>
  <Words>1655</Words>
  <Application>Microsoft Office PowerPoint</Application>
  <PresentationFormat>Özel</PresentationFormat>
  <Paragraphs>98</Paragraphs>
  <Slides>1</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1</vt:i4>
      </vt:variant>
    </vt:vector>
  </HeadingPairs>
  <TitlesOfParts>
    <vt:vector size="9" baseType="lpstr">
      <vt:lpstr>Arial</vt:lpstr>
      <vt:lpstr>Book Antiqua</vt:lpstr>
      <vt:lpstr>Lucida Sans</vt:lpstr>
      <vt:lpstr>Times New Roman</vt:lpstr>
      <vt:lpstr>Wingdings</vt:lpstr>
      <vt:lpstr>Wingdings 2</vt:lpstr>
      <vt:lpstr>Wingdings 3</vt:lpstr>
      <vt:lpstr>Güven</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Kadri Akçalı</dc:creator>
  <cp:lastModifiedBy>RECEP</cp:lastModifiedBy>
  <cp:revision>58</cp:revision>
  <dcterms:created xsi:type="dcterms:W3CDTF">2014-02-07T13:03:19Z</dcterms:created>
  <dcterms:modified xsi:type="dcterms:W3CDTF">2017-07-31T14:12:55Z</dcterms:modified>
</cp:coreProperties>
</file>